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74" r:id="rId14"/>
    <p:sldId id="268" r:id="rId15"/>
    <p:sldId id="270" r:id="rId16"/>
    <p:sldId id="273" r:id="rId17"/>
    <p:sldId id="269" r:id="rId18"/>
    <p:sldId id="272" r:id="rId19"/>
    <p:sldId id="280" r:id="rId20"/>
    <p:sldId id="276" r:id="rId21"/>
    <p:sldId id="277" r:id="rId22"/>
    <p:sldId id="279" r:id="rId23"/>
    <p:sldId id="278" r:id="rId24"/>
    <p:sldId id="271" r:id="rId25"/>
    <p:sldId id="281" r:id="rId26"/>
    <p:sldId id="283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Xu" initials="YX" lastIdx="0" clrIdx="0">
    <p:extLst>
      <p:ext uri="{19B8F6BF-5375-455C-9EA6-DF929625EA0E}">
        <p15:presenceInfo xmlns:p15="http://schemas.microsoft.com/office/powerpoint/2012/main" userId="S::yxu4@sdsu.edu::4ad92914-c058-4eb3-b074-37901e888eb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53"/>
    <p:restoredTop sz="94630"/>
  </p:normalViewPr>
  <p:slideViewPr>
    <p:cSldViewPr snapToGrid="0" snapToObjects="1">
      <p:cViewPr varScale="1">
        <p:scale>
          <a:sx n="124" d="100"/>
          <a:sy n="124" d="100"/>
        </p:scale>
        <p:origin x="18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FBEC7-FAC8-654E-8511-A31DD3CC8E61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712B70-B871-B34A-80DD-813721AD5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75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51E5-5C4E-AA49-A693-D90E3B787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BD968-E43B-CC40-91A0-432866AE6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5716A-A94F-424C-85F3-071DEF18B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A62F-BA07-7B45-966E-D6F05322A615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4EF5B-EBED-8547-A510-6A77FEFEF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AAF79-1F3A-5D45-B050-F45005DF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2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60A93-29BB-194A-A155-E8940F9FB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F32B7B-BD85-7C4D-932A-4C78E7559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E1424-7AED-0444-BCFA-5F1F77A1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D4B2-E504-A943-BAF9-E0E0A371658D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2439D-B066-0F41-8765-E71F61504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239DA-9EE7-8243-A151-B645B703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5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7D690F-19E5-E746-ADB9-35E42552F5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37140-AD0F-3D4F-8C12-1EB5142E2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4483B-1102-A043-AD03-C10EBBC14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303E1-49ED-6F4B-94E0-E62E59EA0E5C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8F206-97EC-CA47-9CE1-15E441799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B28DB-36C3-1B42-ABDD-0FA9E099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66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69283-ABC9-E948-A968-657921DC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535F-8520-FC43-B75D-CA5839936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93A20-1A97-6A4C-B773-765EEA525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82D4-2F62-C740-98F5-1772CD033BF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D3004-EE27-8848-AAEB-CE9E9E82C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6E296-9A52-8C40-B6F5-86DAE557B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51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49B1-A435-B547-B7B1-30571F45A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C756D-3166-1B4C-AA7C-5BD476E09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2803D-85ED-2041-A89B-03A4FF43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8C346-8206-5F49-8FBA-A5696335BB72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63E40-3146-1042-A224-0EFF1CAA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AD09D-F138-8C44-973E-5D4F0B19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39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E46D2-B4DC-3D45-A507-DF673ED20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56E6B-9A77-F542-B88F-3EAB2037F4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351EB-CA3A-0D47-81FD-3C7827341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91476-3005-0441-B17C-B842EC9D3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FA0F-7481-8D44-94EE-C7E8DCD5112C}" type="datetime1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5F9D0-FECA-6844-885E-CFB4C8812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B22BF-4EBE-3448-A64B-922932276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09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DCE77-F0F1-1F4A-9679-4D982864B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0265E-0B85-8841-B6C4-C6C898441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4C7F9-D610-7E42-83E3-8D5708BDA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1A42C6-EDDA-3240-9FCD-DCE3441D36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AC66BF-ADD1-3E42-9A34-03643250A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1B6F2E-B3E6-3F4E-93BF-9F4A67DAA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E2DE1-929F-C145-96C4-9712C8DF48D7}" type="datetime1">
              <a:rPr lang="en-US" smtClean="0"/>
              <a:t>11/8/18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BF7BF-F227-EB49-AC4C-081232BF9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3E812D-3A4A-414A-9C70-2FC60B98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1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3C841-80B9-914C-A18D-2AF310716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850400-9D1C-6C46-BBC4-2D1724BC1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55F3-709B-7F43-8F1F-B809FED528B4}" type="datetime1">
              <a:rPr lang="en-US" smtClean="0"/>
              <a:t>11/8/18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A3B53-054C-EE4D-9134-E33BA8E30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F49A8-DD9C-6246-98FF-680E5E33A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57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9ADFD9-7DCE-874B-9683-3B916FDE7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C3C23-73A1-E04F-8C8E-1D7B6F4644E6}" type="datetime1">
              <a:rPr lang="en-US" smtClean="0"/>
              <a:t>11/8/18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9BBF13-64A9-C247-B420-6E5EC78DC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D40DA-D8BA-2748-B353-598A6EF2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11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08D69-D1A7-BB42-8127-E153711CF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12F9-9A63-9B4E-A533-E925DCB68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5736F8-50C4-8946-B980-2081901B9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338B44-B992-2143-B9A3-10CD55BC6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F906B-4329-FF44-9442-C576E49F297A}" type="datetime1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1649A-0BD3-6942-9B46-7439BC060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EDAF7-1A1B-7645-B615-C26BDDD2B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0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AA800-C274-4C47-8ED5-846D5F6DB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E91704-E954-8E47-B7EF-9281B2492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1BD632-E542-4945-B85C-3DD3F9FCB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11F75-16E8-8542-90D7-802465E2C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5872-D450-7A48-B1AC-BCFD37497DC1}" type="datetime1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ABE38-BEB4-7043-BD6B-37A35F12A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94E57B-F134-FD4A-B9FD-685EFA4D7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23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45B7EF-9814-264D-85B6-2B73EF52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6C5E1-467B-8C49-B828-009DFF69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062E3-D7C9-1240-9248-69E8C7F216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82E47-4B2B-2B40-907B-88B89776942B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8D21E-0064-A848-9C80-D154865666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249B9-0381-9A47-9AE9-86E8F77C7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E6770-A678-8C4D-8F9E-3F23748C6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7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6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5.png"/><Relationship Id="rId3" Type="http://schemas.openxmlformats.org/officeDocument/2006/relationships/image" Target="../media/image60.png"/><Relationship Id="rId7" Type="http://schemas.openxmlformats.org/officeDocument/2006/relationships/image" Target="../media/image14.png"/><Relationship Id="rId12" Type="http://schemas.openxmlformats.org/officeDocument/2006/relationships/image" Target="../media/image2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3.png"/><Relationship Id="rId5" Type="http://schemas.openxmlformats.org/officeDocument/2006/relationships/image" Target="../media/image12.pn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.tiff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60.png"/><Relationship Id="rId7" Type="http://schemas.openxmlformats.org/officeDocument/2006/relationships/image" Target="../media/image29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40.png"/><Relationship Id="rId9" Type="http://schemas.openxmlformats.org/officeDocument/2006/relationships/image" Target="../media/image3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42.png"/><Relationship Id="rId3" Type="http://schemas.openxmlformats.org/officeDocument/2006/relationships/image" Target="../media/image320.png"/><Relationship Id="rId7" Type="http://schemas.openxmlformats.org/officeDocument/2006/relationships/image" Target="../media/image401.png"/><Relationship Id="rId12" Type="http://schemas.openxmlformats.org/officeDocument/2006/relationships/image" Target="../media/image4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400.png"/><Relationship Id="rId5" Type="http://schemas.openxmlformats.org/officeDocument/2006/relationships/image" Target="../media/image340.png"/><Relationship Id="rId10" Type="http://schemas.openxmlformats.org/officeDocument/2006/relationships/image" Target="../media/image390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Relationship Id="rId1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4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5.png"/><Relationship Id="rId2" Type="http://schemas.openxmlformats.org/officeDocument/2006/relationships/image" Target="../media/image1.tiff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3.png"/><Relationship Id="rId10" Type="http://schemas.openxmlformats.org/officeDocument/2006/relationships/image" Target="../media/image67.png"/><Relationship Id="rId19" Type="http://schemas.openxmlformats.org/officeDocument/2006/relationships/image" Target="../media/image7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0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image" Target="../media/image1.tiff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370B8-CBB6-E740-9B29-B17352E24F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Lecture 19: Principal Component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147E63-AD33-7E42-B448-63782EFE9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2538"/>
            <a:ext cx="9144000" cy="1655762"/>
          </a:xfrm>
        </p:spPr>
        <p:txBody>
          <a:bodyPr/>
          <a:lstStyle/>
          <a:p>
            <a:r>
              <a:rPr lang="en-US" dirty="0"/>
              <a:t>Instructor: Yang Xu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1939E-4EB3-EA4D-9A33-3462B199E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8E150-E67A-B647-ABEA-9FFE8861A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54935-85F0-8F4F-A5B4-0656A9ABB227}" type="datetime1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14667-9711-5A45-BA4F-7A48347E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99DFE-6E74-B04D-87C2-4242718D7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9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88DE9EF-A252-274F-B13C-36B0B708C793}"/>
              </a:ext>
            </a:extLst>
          </p:cNvPr>
          <p:cNvCxnSpPr>
            <a:cxnSpLocks/>
          </p:cNvCxnSpPr>
          <p:nvPr/>
        </p:nvCxnSpPr>
        <p:spPr>
          <a:xfrm>
            <a:off x="4591809" y="4808343"/>
            <a:ext cx="1128271" cy="2208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9BC53A-2FCA-A044-9A3A-AAF7993EDEAB}"/>
              </a:ext>
            </a:extLst>
          </p:cNvPr>
          <p:cNvCxnSpPr>
            <a:cxnSpLocks/>
          </p:cNvCxnSpPr>
          <p:nvPr/>
        </p:nvCxnSpPr>
        <p:spPr>
          <a:xfrm>
            <a:off x="4909824" y="4156791"/>
            <a:ext cx="916933" cy="1762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3F1B47-5970-7743-81BC-C0D30ED2C599}"/>
              </a:ext>
            </a:extLst>
          </p:cNvPr>
          <p:cNvCxnSpPr>
            <a:cxnSpLocks/>
          </p:cNvCxnSpPr>
          <p:nvPr/>
        </p:nvCxnSpPr>
        <p:spPr>
          <a:xfrm>
            <a:off x="5280672" y="4048336"/>
            <a:ext cx="576566" cy="1108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A72F0D-DE82-1E4E-8037-AD843F3EE808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5969000" y="3413362"/>
            <a:ext cx="1320800" cy="249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888C95B-CD67-3448-B9A1-E900FEF7BBCA}"/>
              </a:ext>
            </a:extLst>
          </p:cNvPr>
          <p:cNvCxnSpPr>
            <a:cxnSpLocks/>
          </p:cNvCxnSpPr>
          <p:nvPr/>
        </p:nvCxnSpPr>
        <p:spPr>
          <a:xfrm flipH="1" flipV="1">
            <a:off x="6011375" y="3159075"/>
            <a:ext cx="519776" cy="983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79FFDC-7A2B-964F-8784-6878899EE1C7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628950"/>
            <a:ext cx="759460" cy="143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CC49443-139C-D24C-90C9-F03587725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Find a good dimension to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B9883-674A-D549-A0E7-001AA2954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82D4-2F62-C740-98F5-1772CD033BF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40908-B70F-6146-BBA5-A13A9DA02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30172-0F2F-B341-8B86-769D10F83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063F5-55FA-2D47-BF81-33F1DF3C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F7BF45-3E3E-8E4A-9B3D-CABDBA06F632}"/>
              </a:ext>
            </a:extLst>
          </p:cNvPr>
          <p:cNvCxnSpPr>
            <a:cxnSpLocks/>
          </p:cNvCxnSpPr>
          <p:nvPr/>
        </p:nvCxnSpPr>
        <p:spPr>
          <a:xfrm flipV="1">
            <a:off x="5897878" y="1913172"/>
            <a:ext cx="0" cy="36425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D0D7F-0E95-444C-81C4-98934EFFE3AF}"/>
              </a:ext>
            </a:extLst>
          </p:cNvPr>
          <p:cNvCxnSpPr>
            <a:cxnSpLocks/>
          </p:cNvCxnSpPr>
          <p:nvPr/>
        </p:nvCxnSpPr>
        <p:spPr>
          <a:xfrm>
            <a:off x="3738880" y="3894372"/>
            <a:ext cx="46278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BDB81B5-EB8C-7A45-BF2B-F0F687C9CFD5}"/>
              </a:ext>
            </a:extLst>
          </p:cNvPr>
          <p:cNvSpPr/>
          <p:nvPr/>
        </p:nvSpPr>
        <p:spPr>
          <a:xfrm>
            <a:off x="4460240" y="4707254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43A0B7-4AE8-1B47-BAB0-9A36C2CEFD85}"/>
              </a:ext>
            </a:extLst>
          </p:cNvPr>
          <p:cNvSpPr/>
          <p:nvPr/>
        </p:nvSpPr>
        <p:spPr>
          <a:xfrm>
            <a:off x="4805682" y="4057015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EB92CAD-D894-6840-8DAF-A63F45055EDE}"/>
              </a:ext>
            </a:extLst>
          </p:cNvPr>
          <p:cNvSpPr/>
          <p:nvPr/>
        </p:nvSpPr>
        <p:spPr>
          <a:xfrm>
            <a:off x="5166360" y="3964622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217C1B-3B69-F44A-8734-8CA4428C2A91}"/>
              </a:ext>
            </a:extLst>
          </p:cNvPr>
          <p:cNvSpPr/>
          <p:nvPr/>
        </p:nvSpPr>
        <p:spPr>
          <a:xfrm>
            <a:off x="6418567" y="3163411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3B7E40-9B87-4840-8846-4AC898077524}"/>
              </a:ext>
            </a:extLst>
          </p:cNvPr>
          <p:cNvSpPr/>
          <p:nvPr/>
        </p:nvSpPr>
        <p:spPr>
          <a:xfrm>
            <a:off x="6855460" y="2715895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EDD2FA-B02E-2D49-A1B1-3B059A035EAD}"/>
              </a:ext>
            </a:extLst>
          </p:cNvPr>
          <p:cNvSpPr/>
          <p:nvPr/>
        </p:nvSpPr>
        <p:spPr>
          <a:xfrm>
            <a:off x="7289800" y="3592192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CADBC2-7720-F247-91EF-5FCF1D212D87}"/>
              </a:ext>
            </a:extLst>
          </p:cNvPr>
          <p:cNvCxnSpPr>
            <a:cxnSpLocks/>
          </p:cNvCxnSpPr>
          <p:nvPr/>
        </p:nvCxnSpPr>
        <p:spPr>
          <a:xfrm flipV="1">
            <a:off x="5575304" y="1826180"/>
            <a:ext cx="660398" cy="3992880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7D01060-F948-B347-957C-192DB04B4688}"/>
              </a:ext>
            </a:extLst>
          </p:cNvPr>
          <p:cNvSpPr txBox="1"/>
          <p:nvPr/>
        </p:nvSpPr>
        <p:spPr>
          <a:xfrm>
            <a:off x="6195781" y="1444029"/>
            <a:ext cx="217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Candidate dimension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730BA7-9E6F-B44C-8A70-29FF67C209C3}"/>
              </a:ext>
            </a:extLst>
          </p:cNvPr>
          <p:cNvSpPr txBox="1"/>
          <p:nvPr/>
        </p:nvSpPr>
        <p:spPr>
          <a:xfrm>
            <a:off x="358868" y="1596106"/>
            <a:ext cx="358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variance along this dimension?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CA365E-D503-EB43-9C55-23C8CC850F53}"/>
                  </a:ext>
                </a:extLst>
              </p:cNvPr>
              <p:cNvSpPr txBox="1"/>
              <p:nvPr/>
            </p:nvSpPr>
            <p:spPr>
              <a:xfrm>
                <a:off x="4146813" y="4731899"/>
                <a:ext cx="2727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CA365E-D503-EB43-9C55-23C8CC850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813" y="4731899"/>
                <a:ext cx="272767" cy="276999"/>
              </a:xfrm>
              <a:prstGeom prst="rect">
                <a:avLst/>
              </a:prstGeom>
              <a:blipFill>
                <a:blip r:embed="rId3"/>
                <a:stretch>
                  <a:fillRect l="-18182" r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A36AA4C-5D31-554E-8A99-870492AC657D}"/>
                  </a:ext>
                </a:extLst>
              </p:cNvPr>
              <p:cNvSpPr txBox="1"/>
              <p:nvPr/>
            </p:nvSpPr>
            <p:spPr>
              <a:xfrm>
                <a:off x="6220453" y="4415309"/>
                <a:ext cx="29174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distance of the projection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A36AA4C-5D31-554E-8A99-870492AC6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453" y="4415309"/>
                <a:ext cx="2917402" cy="276999"/>
              </a:xfrm>
              <a:prstGeom prst="rect">
                <a:avLst/>
              </a:prstGeom>
              <a:blipFill>
                <a:blip r:embed="rId4"/>
                <a:stretch>
                  <a:fillRect l="-3030" t="-33333" r="-3463" b="-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Brace 42">
            <a:extLst>
              <a:ext uri="{FF2B5EF4-FFF2-40B4-BE49-F238E27FC236}">
                <a16:creationId xmlns:a16="http://schemas.microsoft.com/office/drawing/2014/main" id="{1F4EE246-BAF5-DA4C-B582-FA761E64E8AD}"/>
              </a:ext>
            </a:extLst>
          </p:cNvPr>
          <p:cNvSpPr/>
          <p:nvPr/>
        </p:nvSpPr>
        <p:spPr>
          <a:xfrm rot="612856">
            <a:off x="5864236" y="3981216"/>
            <a:ext cx="284113" cy="108494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0D9363-AF72-C04B-8BA2-5B314D95C6E6}"/>
                  </a:ext>
                </a:extLst>
              </p:cNvPr>
              <p:cNvSpPr txBox="1"/>
              <p:nvPr/>
            </p:nvSpPr>
            <p:spPr>
              <a:xfrm>
                <a:off x="4435422" y="4011492"/>
                <a:ext cx="278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0D9363-AF72-C04B-8BA2-5B314D95C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422" y="4011492"/>
                <a:ext cx="278088" cy="276999"/>
              </a:xfrm>
              <a:prstGeom prst="rect">
                <a:avLst/>
              </a:prstGeom>
              <a:blipFill>
                <a:blip r:embed="rId5"/>
                <a:stretch>
                  <a:fillRect l="-13043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ight Brace 44">
            <a:extLst>
              <a:ext uri="{FF2B5EF4-FFF2-40B4-BE49-F238E27FC236}">
                <a16:creationId xmlns:a16="http://schemas.microsoft.com/office/drawing/2014/main" id="{2A205DD2-5552-0C41-8473-27E6C198E03D}"/>
              </a:ext>
            </a:extLst>
          </p:cNvPr>
          <p:cNvSpPr/>
          <p:nvPr/>
        </p:nvSpPr>
        <p:spPr>
          <a:xfrm rot="11464220">
            <a:off x="5518439" y="3907167"/>
            <a:ext cx="284113" cy="386058"/>
          </a:xfrm>
          <a:prstGeom prst="rightBrace">
            <a:avLst>
              <a:gd name="adj1" fmla="val 8333"/>
              <a:gd name="adj2" fmla="val 7683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53F0224-7A81-FF46-BFDF-C40703698F75}"/>
                  </a:ext>
                </a:extLst>
              </p:cNvPr>
              <p:cNvSpPr/>
              <p:nvPr/>
            </p:nvSpPr>
            <p:spPr>
              <a:xfrm>
                <a:off x="5191167" y="3547795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53F0224-7A81-FF46-BFDF-C40703698F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167" y="3547795"/>
                <a:ext cx="477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B8AAC6F4-912E-DD42-BC70-A907ED750B52}"/>
              </a:ext>
            </a:extLst>
          </p:cNvPr>
          <p:cNvSpPr txBox="1"/>
          <p:nvPr/>
        </p:nvSpPr>
        <p:spPr>
          <a:xfrm>
            <a:off x="358868" y="2096718"/>
            <a:ext cx="331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of square of the projections: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F63682C-0A23-B841-9F0B-80E5A04F2E14}"/>
                  </a:ext>
                </a:extLst>
              </p:cNvPr>
              <p:cNvSpPr txBox="1"/>
              <p:nvPr/>
            </p:nvSpPr>
            <p:spPr>
              <a:xfrm>
                <a:off x="444929" y="2616044"/>
                <a:ext cx="1440779" cy="566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F63682C-0A23-B841-9F0B-80E5A04F2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9" y="2616044"/>
                <a:ext cx="1440779" cy="566822"/>
              </a:xfrm>
              <a:prstGeom prst="rect">
                <a:avLst/>
              </a:prstGeom>
              <a:blipFill>
                <a:blip r:embed="rId7"/>
                <a:stretch>
                  <a:fillRect l="-19298" t="-169565" r="-877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3BE131D-5959-D54E-9634-6F72D0990974}"/>
              </a:ext>
            </a:extLst>
          </p:cNvPr>
          <p:cNvCxnSpPr/>
          <p:nvPr/>
        </p:nvCxnSpPr>
        <p:spPr>
          <a:xfrm>
            <a:off x="1165318" y="3413362"/>
            <a:ext cx="0" cy="5037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6E6D3C3-EFC4-0440-BA35-0D6D6C3A419A}"/>
              </a:ext>
            </a:extLst>
          </p:cNvPr>
          <p:cNvSpPr txBox="1"/>
          <p:nvPr/>
        </p:nvSpPr>
        <p:spPr>
          <a:xfrm>
            <a:off x="363869" y="4055794"/>
            <a:ext cx="2058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Want to maximize it</a:t>
            </a:r>
            <a:endParaRPr lang="en-US" i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67C01C-CAD1-D242-8476-2CE2B369AAB3}"/>
              </a:ext>
            </a:extLst>
          </p:cNvPr>
          <p:cNvSpPr txBox="1"/>
          <p:nvPr/>
        </p:nvSpPr>
        <p:spPr>
          <a:xfrm>
            <a:off x="8003690" y="3929757"/>
            <a:ext cx="62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Weight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BE4172-29F9-074B-BDCB-01BAEFF59056}"/>
              </a:ext>
            </a:extLst>
          </p:cNvPr>
          <p:cNvSpPr txBox="1"/>
          <p:nvPr/>
        </p:nvSpPr>
        <p:spPr>
          <a:xfrm>
            <a:off x="5069744" y="1839786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Wingspan</a:t>
            </a:r>
          </a:p>
        </p:txBody>
      </p:sp>
    </p:spTree>
    <p:extLst>
      <p:ext uri="{BB962C8B-B14F-4D97-AF65-F5344CB8AC3E}">
        <p14:creationId xmlns:p14="http://schemas.microsoft.com/office/powerpoint/2010/main" val="401862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 animBg="1"/>
      <p:bldP spid="44" grpId="0"/>
      <p:bldP spid="45" grpId="0" animBg="1"/>
      <p:bldP spid="46" grpId="0"/>
      <p:bldP spid="47" grpId="0"/>
      <p:bldP spid="48" grpId="0"/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4885E-A70F-7244-B66D-0FF6031A6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Maximize the sum of square of projections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12967-1772-844D-A60E-8E968026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82D4-2F62-C740-98F5-1772CD033BF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10721-FA52-AB48-B0FC-65C68E8CB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4FD14-2EDC-7443-B187-4ACAB93DA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A54C2-E2E8-1946-9CD9-606B54786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C9874E-E1D8-F545-B9A2-789E3681B6B8}"/>
              </a:ext>
            </a:extLst>
          </p:cNvPr>
          <p:cNvCxnSpPr>
            <a:cxnSpLocks/>
          </p:cNvCxnSpPr>
          <p:nvPr/>
        </p:nvCxnSpPr>
        <p:spPr>
          <a:xfrm>
            <a:off x="4909824" y="4156791"/>
            <a:ext cx="172727" cy="2743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B64C06-21A6-3842-8677-503CC8DC887C}"/>
              </a:ext>
            </a:extLst>
          </p:cNvPr>
          <p:cNvCxnSpPr>
            <a:cxnSpLocks/>
          </p:cNvCxnSpPr>
          <p:nvPr/>
        </p:nvCxnSpPr>
        <p:spPr>
          <a:xfrm>
            <a:off x="5280672" y="4048336"/>
            <a:ext cx="112763" cy="1781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C62CEC-DB8B-FD40-8895-828343A3E0A0}"/>
              </a:ext>
            </a:extLst>
          </p:cNvPr>
          <p:cNvCxnSpPr>
            <a:cxnSpLocks/>
          </p:cNvCxnSpPr>
          <p:nvPr/>
        </p:nvCxnSpPr>
        <p:spPr>
          <a:xfrm flipH="1" flipV="1">
            <a:off x="7045183" y="3192651"/>
            <a:ext cx="291259" cy="4387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407C8E-F0BA-1149-9200-8E2CAAC7F0AF}"/>
              </a:ext>
            </a:extLst>
          </p:cNvPr>
          <p:cNvCxnSpPr>
            <a:cxnSpLocks/>
          </p:cNvCxnSpPr>
          <p:nvPr/>
        </p:nvCxnSpPr>
        <p:spPr>
          <a:xfrm>
            <a:off x="6531151" y="3257439"/>
            <a:ext cx="122469" cy="1939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2DDB71-2A78-F942-89B3-B77D241541C9}"/>
              </a:ext>
            </a:extLst>
          </p:cNvPr>
          <p:cNvCxnSpPr>
            <a:cxnSpLocks/>
          </p:cNvCxnSpPr>
          <p:nvPr/>
        </p:nvCxnSpPr>
        <p:spPr>
          <a:xfrm>
            <a:off x="6902396" y="2749245"/>
            <a:ext cx="254387" cy="3907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E1A59B-B0B8-CE4F-92B6-DBA8AFB25E92}"/>
              </a:ext>
            </a:extLst>
          </p:cNvPr>
          <p:cNvCxnSpPr>
            <a:cxnSpLocks/>
          </p:cNvCxnSpPr>
          <p:nvPr/>
        </p:nvCxnSpPr>
        <p:spPr>
          <a:xfrm flipV="1">
            <a:off x="5897878" y="1913172"/>
            <a:ext cx="0" cy="36425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2318DB-69D1-7D4A-9925-F820F5B91BD9}"/>
              </a:ext>
            </a:extLst>
          </p:cNvPr>
          <p:cNvCxnSpPr>
            <a:cxnSpLocks/>
          </p:cNvCxnSpPr>
          <p:nvPr/>
        </p:nvCxnSpPr>
        <p:spPr>
          <a:xfrm>
            <a:off x="3738880" y="3894372"/>
            <a:ext cx="46278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4B1712C-AB6A-E14E-A769-6A7464F4378F}"/>
              </a:ext>
            </a:extLst>
          </p:cNvPr>
          <p:cNvSpPr/>
          <p:nvPr/>
        </p:nvSpPr>
        <p:spPr>
          <a:xfrm>
            <a:off x="4460240" y="4707254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73BB32-8AF2-6B4E-9618-03A65F4776A2}"/>
              </a:ext>
            </a:extLst>
          </p:cNvPr>
          <p:cNvSpPr/>
          <p:nvPr/>
        </p:nvSpPr>
        <p:spPr>
          <a:xfrm>
            <a:off x="4805682" y="4057015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445EDD-D022-2B42-AFCC-151D1819AFF9}"/>
              </a:ext>
            </a:extLst>
          </p:cNvPr>
          <p:cNvSpPr/>
          <p:nvPr/>
        </p:nvSpPr>
        <p:spPr>
          <a:xfrm>
            <a:off x="5166360" y="3964622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870FF7C-C00B-9A47-BDE4-3D00E5E95C16}"/>
              </a:ext>
            </a:extLst>
          </p:cNvPr>
          <p:cNvSpPr/>
          <p:nvPr/>
        </p:nvSpPr>
        <p:spPr>
          <a:xfrm>
            <a:off x="6418567" y="3163411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C11CD2-25AD-CF4B-B153-96A1FF42BC14}"/>
              </a:ext>
            </a:extLst>
          </p:cNvPr>
          <p:cNvSpPr/>
          <p:nvPr/>
        </p:nvSpPr>
        <p:spPr>
          <a:xfrm>
            <a:off x="6855460" y="2715895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F4CA93B-5FCE-2244-921C-31F256C4A4A5}"/>
              </a:ext>
            </a:extLst>
          </p:cNvPr>
          <p:cNvSpPr/>
          <p:nvPr/>
        </p:nvSpPr>
        <p:spPr>
          <a:xfrm>
            <a:off x="7289800" y="3592192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AE3AE04-0E3A-2E49-AD81-EF213B1DC4E7}"/>
              </a:ext>
            </a:extLst>
          </p:cNvPr>
          <p:cNvCxnSpPr>
            <a:cxnSpLocks/>
          </p:cNvCxnSpPr>
          <p:nvPr/>
        </p:nvCxnSpPr>
        <p:spPr>
          <a:xfrm flipV="1">
            <a:off x="3952165" y="2700811"/>
            <a:ext cx="3891425" cy="240569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4EF78A-F448-5844-B143-248F2FCA1677}"/>
              </a:ext>
            </a:extLst>
          </p:cNvPr>
          <p:cNvSpPr txBox="1"/>
          <p:nvPr/>
        </p:nvSpPr>
        <p:spPr>
          <a:xfrm>
            <a:off x="8203787" y="2285693"/>
            <a:ext cx="315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direction that maximizes </a:t>
            </a:r>
            <a:r>
              <a:rPr lang="en-US" i="1" dirty="0"/>
              <a:t>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D4CE96-55C8-3941-AD9A-931B1B87546A}"/>
                  </a:ext>
                </a:extLst>
              </p:cNvPr>
              <p:cNvSpPr txBox="1"/>
              <p:nvPr/>
            </p:nvSpPr>
            <p:spPr>
              <a:xfrm>
                <a:off x="4146813" y="4731899"/>
                <a:ext cx="2727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D4CE96-55C8-3941-AD9A-931B1B875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813" y="4731899"/>
                <a:ext cx="272767" cy="276999"/>
              </a:xfrm>
              <a:prstGeom prst="rect">
                <a:avLst/>
              </a:prstGeom>
              <a:blipFill>
                <a:blip r:embed="rId3"/>
                <a:stretch>
                  <a:fillRect l="-18182" r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F17537-97A2-7643-A8E8-58A488A109A3}"/>
                  </a:ext>
                </a:extLst>
              </p:cNvPr>
              <p:cNvSpPr txBox="1"/>
              <p:nvPr/>
            </p:nvSpPr>
            <p:spPr>
              <a:xfrm>
                <a:off x="4497113" y="3992515"/>
                <a:ext cx="278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F17537-97A2-7643-A8E8-58A488A10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113" y="3992515"/>
                <a:ext cx="278088" cy="276999"/>
              </a:xfrm>
              <a:prstGeom prst="rect">
                <a:avLst/>
              </a:prstGeom>
              <a:blipFill>
                <a:blip r:embed="rId4"/>
                <a:stretch>
                  <a:fillRect l="-17391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12389F-E81A-C449-8E06-7DCD3107F7B9}"/>
                  </a:ext>
                </a:extLst>
              </p:cNvPr>
              <p:cNvSpPr txBox="1"/>
              <p:nvPr/>
            </p:nvSpPr>
            <p:spPr>
              <a:xfrm>
                <a:off x="5041475" y="3607873"/>
                <a:ext cx="278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12389F-E81A-C449-8E06-7DCD3107F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475" y="3607873"/>
                <a:ext cx="278088" cy="276999"/>
              </a:xfrm>
              <a:prstGeom prst="rect">
                <a:avLst/>
              </a:prstGeom>
              <a:blipFill>
                <a:blip r:embed="rId5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3EC517-900A-4A45-B45A-BCB213B523E1}"/>
                  </a:ext>
                </a:extLst>
              </p:cNvPr>
              <p:cNvSpPr txBox="1"/>
              <p:nvPr/>
            </p:nvSpPr>
            <p:spPr>
              <a:xfrm>
                <a:off x="7476828" y="3493454"/>
                <a:ext cx="278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3EC517-900A-4A45-B45A-BCB213B52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828" y="3493454"/>
                <a:ext cx="278088" cy="276999"/>
              </a:xfrm>
              <a:prstGeom prst="rect">
                <a:avLst/>
              </a:prstGeom>
              <a:blipFill>
                <a:blip r:embed="rId6"/>
                <a:stretch>
                  <a:fillRect l="-17391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1E1C5EA-AB92-A243-8498-AB57C662D954}"/>
                  </a:ext>
                </a:extLst>
              </p:cNvPr>
              <p:cNvSpPr txBox="1"/>
              <p:nvPr/>
            </p:nvSpPr>
            <p:spPr>
              <a:xfrm>
                <a:off x="6597494" y="2997249"/>
                <a:ext cx="268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1E1C5EA-AB92-A243-8498-AB57C662D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494" y="2997249"/>
                <a:ext cx="268215" cy="276999"/>
              </a:xfrm>
              <a:prstGeom prst="rect">
                <a:avLst/>
              </a:prstGeom>
              <a:blipFill>
                <a:blip r:embed="rId7"/>
                <a:stretch>
                  <a:fillRect l="-130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362A58-C78E-7640-B873-3AFECEF0A275}"/>
                  </a:ext>
                </a:extLst>
              </p:cNvPr>
              <p:cNvSpPr txBox="1"/>
              <p:nvPr/>
            </p:nvSpPr>
            <p:spPr>
              <a:xfrm>
                <a:off x="7013850" y="2610746"/>
                <a:ext cx="278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362A58-C78E-7640-B873-3AFECEF0A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850" y="2610746"/>
                <a:ext cx="278088" cy="276999"/>
              </a:xfrm>
              <a:prstGeom prst="rect">
                <a:avLst/>
              </a:prstGeom>
              <a:blipFill>
                <a:blip r:embed="rId8"/>
                <a:stretch>
                  <a:fillRect l="-18182" r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A6BFCC0-2064-F048-979A-7CBF895EB1A2}"/>
                  </a:ext>
                </a:extLst>
              </p:cNvPr>
              <p:cNvSpPr txBox="1"/>
              <p:nvPr/>
            </p:nvSpPr>
            <p:spPr>
              <a:xfrm>
                <a:off x="5379600" y="4682012"/>
                <a:ext cx="287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A6BFCC0-2064-F048-979A-7CBF895EB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600" y="4682012"/>
                <a:ext cx="287963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ight Brace 43">
            <a:extLst>
              <a:ext uri="{FF2B5EF4-FFF2-40B4-BE49-F238E27FC236}">
                <a16:creationId xmlns:a16="http://schemas.microsoft.com/office/drawing/2014/main" id="{F62F5728-2DB3-EB41-AA8F-5F7289DC4E5A}"/>
              </a:ext>
            </a:extLst>
          </p:cNvPr>
          <p:cNvSpPr/>
          <p:nvPr/>
        </p:nvSpPr>
        <p:spPr>
          <a:xfrm rot="3493815">
            <a:off x="5206847" y="3719193"/>
            <a:ext cx="284113" cy="161165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5CAE59-CE92-E74C-850B-1B867A36AB51}"/>
              </a:ext>
            </a:extLst>
          </p:cNvPr>
          <p:cNvCxnSpPr>
            <a:cxnSpLocks/>
          </p:cNvCxnSpPr>
          <p:nvPr/>
        </p:nvCxnSpPr>
        <p:spPr>
          <a:xfrm flipV="1">
            <a:off x="5575304" y="1826180"/>
            <a:ext cx="660398" cy="3992880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135B9A-A332-E44F-8D4D-A4A514D0FB7E}"/>
              </a:ext>
            </a:extLst>
          </p:cNvPr>
          <p:cNvCxnSpPr>
            <a:cxnSpLocks/>
          </p:cNvCxnSpPr>
          <p:nvPr/>
        </p:nvCxnSpPr>
        <p:spPr>
          <a:xfrm flipV="1">
            <a:off x="5250382" y="1893950"/>
            <a:ext cx="1290030" cy="4000844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617539A-D723-C046-A763-68AEF430CDF1}"/>
              </a:ext>
            </a:extLst>
          </p:cNvPr>
          <p:cNvCxnSpPr>
            <a:cxnSpLocks/>
          </p:cNvCxnSpPr>
          <p:nvPr/>
        </p:nvCxnSpPr>
        <p:spPr>
          <a:xfrm flipV="1">
            <a:off x="4954675" y="1977230"/>
            <a:ext cx="1929145" cy="3772277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CD2DEE5-BE35-9146-B00F-8E3DC830D4E0}"/>
              </a:ext>
            </a:extLst>
          </p:cNvPr>
          <p:cNvSpPr txBox="1"/>
          <p:nvPr/>
        </p:nvSpPr>
        <p:spPr>
          <a:xfrm>
            <a:off x="8610600" y="2812583"/>
            <a:ext cx="341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“Principal Component 1”, or “PC1”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17F5E1-29EF-014F-9086-B0D34FAF1974}"/>
              </a:ext>
            </a:extLst>
          </p:cNvPr>
          <p:cNvSpPr txBox="1"/>
          <p:nvPr/>
        </p:nvSpPr>
        <p:spPr>
          <a:xfrm>
            <a:off x="8764905" y="3451371"/>
            <a:ext cx="3157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a </a:t>
            </a:r>
            <a:r>
              <a:rPr lang="en-US" i="1" dirty="0"/>
              <a:t>unit vector</a:t>
            </a:r>
            <a:r>
              <a:rPr lang="en-US" dirty="0"/>
              <a:t> to denote PC1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FF4910-8E30-7548-85AB-32A996F2EFB1}"/>
                  </a:ext>
                </a:extLst>
              </p:cNvPr>
              <p:cNvSpPr txBox="1"/>
              <p:nvPr/>
            </p:nvSpPr>
            <p:spPr>
              <a:xfrm>
                <a:off x="8846100" y="3924837"/>
                <a:ext cx="1248482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0.94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0.34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FF4910-8E30-7548-85AB-32A996F2E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100" y="3924837"/>
                <a:ext cx="1248482" cy="460126"/>
              </a:xfrm>
              <a:prstGeom prst="rect">
                <a:avLst/>
              </a:prstGeom>
              <a:blipFill>
                <a:blip r:embed="rId10"/>
                <a:stretch>
                  <a:fillRect l="-2020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819088-BBE9-FE45-BFB8-7EF10AF8A578}"/>
              </a:ext>
            </a:extLst>
          </p:cNvPr>
          <p:cNvCxnSpPr/>
          <p:nvPr/>
        </p:nvCxnSpPr>
        <p:spPr>
          <a:xfrm flipV="1">
            <a:off x="5926020" y="3639603"/>
            <a:ext cx="499320" cy="3114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0987EFE-0BF4-BF42-B5D5-A7A89F2197FA}"/>
                  </a:ext>
                </a:extLst>
              </p:cNvPr>
              <p:cNvSpPr/>
              <p:nvPr/>
            </p:nvSpPr>
            <p:spPr>
              <a:xfrm>
                <a:off x="6394232" y="3555505"/>
                <a:ext cx="472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0987EFE-0BF4-BF42-B5D5-A7A89F2197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232" y="3555505"/>
                <a:ext cx="47262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52B8229-5378-5E4B-A7BC-FFCC8E32F1D8}"/>
              </a:ext>
            </a:extLst>
          </p:cNvPr>
          <p:cNvSpPr txBox="1"/>
          <p:nvPr/>
        </p:nvSpPr>
        <p:spPr>
          <a:xfrm>
            <a:off x="8003690" y="3929757"/>
            <a:ext cx="62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Weight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AD45EE-117D-2A49-9632-B419A034FC10}"/>
              </a:ext>
            </a:extLst>
          </p:cNvPr>
          <p:cNvSpPr txBox="1"/>
          <p:nvPr/>
        </p:nvSpPr>
        <p:spPr>
          <a:xfrm>
            <a:off x="5069744" y="1839786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Wingspan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73A01803-D362-114C-B0DF-369559B9AFFF}"/>
              </a:ext>
            </a:extLst>
          </p:cNvPr>
          <p:cNvSpPr/>
          <p:nvPr/>
        </p:nvSpPr>
        <p:spPr>
          <a:xfrm>
            <a:off x="9455264" y="4532999"/>
            <a:ext cx="257386" cy="35877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A8BFB0-E149-8A4B-9408-B4E9913A3BB1}"/>
                  </a:ext>
                </a:extLst>
              </p:cNvPr>
              <p:cNvSpPr txBox="1"/>
              <p:nvPr/>
            </p:nvSpPr>
            <p:spPr>
              <a:xfrm>
                <a:off x="8642773" y="4897120"/>
                <a:ext cx="32791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new dimension is the linear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A8BFB0-E149-8A4B-9408-B4E9913A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773" y="4897120"/>
                <a:ext cx="3279150" cy="646331"/>
              </a:xfrm>
              <a:prstGeom prst="rect">
                <a:avLst/>
              </a:prstGeom>
              <a:blipFill>
                <a:blip r:embed="rId12"/>
                <a:stretch>
                  <a:fillRect l="-1544" t="-392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370321-8BD7-1345-B3D9-CC0722FA93A7}"/>
                  </a:ext>
                </a:extLst>
              </p:cNvPr>
              <p:cNvSpPr txBox="1"/>
              <p:nvPr/>
            </p:nvSpPr>
            <p:spPr>
              <a:xfrm>
                <a:off x="8797336" y="5644794"/>
                <a:ext cx="1830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0.94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0.34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370321-8BD7-1345-B3D9-CC0722FA9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336" y="5644794"/>
                <a:ext cx="183062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74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3" grpId="0"/>
      <p:bldP spid="44" grpId="0" animBg="1"/>
      <p:bldP spid="51" grpId="0"/>
      <p:bldP spid="3" grpId="0"/>
      <p:bldP spid="8" grpId="0"/>
      <p:bldP spid="28" grpId="0"/>
      <p:bldP spid="29" grpId="0" animBg="1"/>
      <p:bldP spid="30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75BB6-8597-DC4B-A4CD-46EB97DD6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PC1 and PC2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6D87F-2185-8544-97D2-4D9E2FEF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82D4-2F62-C740-98F5-1772CD033BF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1086C-47AB-4243-91EB-3CAF4DECD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130D0-B6CF-4143-B10C-4AD14D5C7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3A606A-9073-5844-9A8D-C3FEA5AE7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333BA3-09B3-614B-9D33-C8F13026B017}"/>
              </a:ext>
            </a:extLst>
          </p:cNvPr>
          <p:cNvCxnSpPr>
            <a:cxnSpLocks/>
          </p:cNvCxnSpPr>
          <p:nvPr/>
        </p:nvCxnSpPr>
        <p:spPr>
          <a:xfrm flipV="1">
            <a:off x="4870581" y="3606332"/>
            <a:ext cx="876038" cy="531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5DCA5B-DAF3-CD4E-A282-00F8B045310F}"/>
              </a:ext>
            </a:extLst>
          </p:cNvPr>
          <p:cNvCxnSpPr>
            <a:cxnSpLocks/>
          </p:cNvCxnSpPr>
          <p:nvPr/>
        </p:nvCxnSpPr>
        <p:spPr>
          <a:xfrm flipV="1">
            <a:off x="5280672" y="3725311"/>
            <a:ext cx="529532" cy="323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9C258F-58FD-5641-B40D-452135792737}"/>
              </a:ext>
            </a:extLst>
          </p:cNvPr>
          <p:cNvCxnSpPr>
            <a:cxnSpLocks/>
          </p:cNvCxnSpPr>
          <p:nvPr/>
        </p:nvCxnSpPr>
        <p:spPr>
          <a:xfrm flipH="1">
            <a:off x="6197927" y="3684388"/>
            <a:ext cx="1155647" cy="7021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E32220-B2C1-C84A-8A91-1EC7DE4ECCF5}"/>
              </a:ext>
            </a:extLst>
          </p:cNvPr>
          <p:cNvCxnSpPr>
            <a:cxnSpLocks/>
          </p:cNvCxnSpPr>
          <p:nvPr/>
        </p:nvCxnSpPr>
        <p:spPr>
          <a:xfrm flipH="1">
            <a:off x="5792807" y="3257439"/>
            <a:ext cx="738344" cy="455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E39867-B261-484F-8DC5-45E930539346}"/>
              </a:ext>
            </a:extLst>
          </p:cNvPr>
          <p:cNvCxnSpPr>
            <a:cxnSpLocks/>
          </p:cNvCxnSpPr>
          <p:nvPr/>
        </p:nvCxnSpPr>
        <p:spPr>
          <a:xfrm flipH="1">
            <a:off x="5708425" y="2791021"/>
            <a:ext cx="1226408" cy="7442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59E665-8EEE-B248-B2BF-DADD42AD76BF}"/>
              </a:ext>
            </a:extLst>
          </p:cNvPr>
          <p:cNvCxnSpPr>
            <a:cxnSpLocks/>
          </p:cNvCxnSpPr>
          <p:nvPr/>
        </p:nvCxnSpPr>
        <p:spPr>
          <a:xfrm flipV="1">
            <a:off x="5897878" y="1913172"/>
            <a:ext cx="0" cy="36425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23A104-FC13-F642-9DF6-9A6F3FD6392A}"/>
              </a:ext>
            </a:extLst>
          </p:cNvPr>
          <p:cNvCxnSpPr>
            <a:cxnSpLocks/>
          </p:cNvCxnSpPr>
          <p:nvPr/>
        </p:nvCxnSpPr>
        <p:spPr>
          <a:xfrm>
            <a:off x="3738880" y="3894372"/>
            <a:ext cx="46278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3A7AC0D-3AFD-AA44-8638-B4C98057BD78}"/>
              </a:ext>
            </a:extLst>
          </p:cNvPr>
          <p:cNvSpPr/>
          <p:nvPr/>
        </p:nvSpPr>
        <p:spPr>
          <a:xfrm>
            <a:off x="4460240" y="4707254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CE5FBB-14F7-E54A-A7F5-3CA17EB72D35}"/>
              </a:ext>
            </a:extLst>
          </p:cNvPr>
          <p:cNvSpPr/>
          <p:nvPr/>
        </p:nvSpPr>
        <p:spPr>
          <a:xfrm>
            <a:off x="4805682" y="4057015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161072-1A72-4242-AFF0-C66AF8CEF23D}"/>
              </a:ext>
            </a:extLst>
          </p:cNvPr>
          <p:cNvSpPr/>
          <p:nvPr/>
        </p:nvSpPr>
        <p:spPr>
          <a:xfrm>
            <a:off x="5166360" y="3964622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540887-1985-BE46-9A23-DACCB7D04D49}"/>
              </a:ext>
            </a:extLst>
          </p:cNvPr>
          <p:cNvSpPr/>
          <p:nvPr/>
        </p:nvSpPr>
        <p:spPr>
          <a:xfrm>
            <a:off x="6418567" y="3163411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0141134-32EF-454A-A955-4CC88942DE9F}"/>
              </a:ext>
            </a:extLst>
          </p:cNvPr>
          <p:cNvSpPr/>
          <p:nvPr/>
        </p:nvSpPr>
        <p:spPr>
          <a:xfrm>
            <a:off x="6855460" y="2715895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D3608C-FAC4-9744-8A11-E5E4C1E1068E}"/>
              </a:ext>
            </a:extLst>
          </p:cNvPr>
          <p:cNvSpPr/>
          <p:nvPr/>
        </p:nvSpPr>
        <p:spPr>
          <a:xfrm>
            <a:off x="7289800" y="3592192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43FF5B-5E17-3D4E-8F9A-DEDC50326CF5}"/>
              </a:ext>
            </a:extLst>
          </p:cNvPr>
          <p:cNvCxnSpPr>
            <a:cxnSpLocks/>
          </p:cNvCxnSpPr>
          <p:nvPr/>
        </p:nvCxnSpPr>
        <p:spPr>
          <a:xfrm flipV="1">
            <a:off x="3952165" y="2700811"/>
            <a:ext cx="3891425" cy="240569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6FF8C7-F71D-F448-A189-AD5D3CB75F77}"/>
                  </a:ext>
                </a:extLst>
              </p:cNvPr>
              <p:cNvSpPr txBox="1"/>
              <p:nvPr/>
            </p:nvSpPr>
            <p:spPr>
              <a:xfrm>
                <a:off x="4146813" y="4731899"/>
                <a:ext cx="2727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6FF8C7-F71D-F448-A189-AD5D3CB75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813" y="4731899"/>
                <a:ext cx="272767" cy="276999"/>
              </a:xfrm>
              <a:prstGeom prst="rect">
                <a:avLst/>
              </a:prstGeom>
              <a:blipFill>
                <a:blip r:embed="rId3"/>
                <a:stretch>
                  <a:fillRect l="-18182" r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6B541C-9415-ED40-B414-FFF10B8CC9C9}"/>
                  </a:ext>
                </a:extLst>
              </p:cNvPr>
              <p:cNvSpPr txBox="1"/>
              <p:nvPr/>
            </p:nvSpPr>
            <p:spPr>
              <a:xfrm>
                <a:off x="4497113" y="3992515"/>
                <a:ext cx="278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6B541C-9415-ED40-B414-FFF10B8CC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113" y="3992515"/>
                <a:ext cx="278088" cy="276999"/>
              </a:xfrm>
              <a:prstGeom prst="rect">
                <a:avLst/>
              </a:prstGeom>
              <a:blipFill>
                <a:blip r:embed="rId4"/>
                <a:stretch>
                  <a:fillRect l="-17391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9A70E1-B298-EC45-B84A-CB4C30E6E140}"/>
                  </a:ext>
                </a:extLst>
              </p:cNvPr>
              <p:cNvSpPr txBox="1"/>
              <p:nvPr/>
            </p:nvSpPr>
            <p:spPr>
              <a:xfrm>
                <a:off x="5041475" y="3607873"/>
                <a:ext cx="278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9A70E1-B298-EC45-B84A-CB4C30E6E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475" y="3607873"/>
                <a:ext cx="278088" cy="276999"/>
              </a:xfrm>
              <a:prstGeom prst="rect">
                <a:avLst/>
              </a:prstGeom>
              <a:blipFill>
                <a:blip r:embed="rId5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FC7CA6-0004-7649-A9DC-E621FD499438}"/>
                  </a:ext>
                </a:extLst>
              </p:cNvPr>
              <p:cNvSpPr txBox="1"/>
              <p:nvPr/>
            </p:nvSpPr>
            <p:spPr>
              <a:xfrm>
                <a:off x="7476828" y="3493454"/>
                <a:ext cx="278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FC7CA6-0004-7649-A9DC-E621FD499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828" y="3493454"/>
                <a:ext cx="278088" cy="276999"/>
              </a:xfrm>
              <a:prstGeom prst="rect">
                <a:avLst/>
              </a:prstGeom>
              <a:blipFill>
                <a:blip r:embed="rId6"/>
                <a:stretch>
                  <a:fillRect l="-17391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93B952-9BD5-B648-AE9F-F8114393CA2F}"/>
                  </a:ext>
                </a:extLst>
              </p:cNvPr>
              <p:cNvSpPr txBox="1"/>
              <p:nvPr/>
            </p:nvSpPr>
            <p:spPr>
              <a:xfrm>
                <a:off x="6597494" y="2997249"/>
                <a:ext cx="268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93B952-9BD5-B648-AE9F-F8114393C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494" y="2997249"/>
                <a:ext cx="268215" cy="276999"/>
              </a:xfrm>
              <a:prstGeom prst="rect">
                <a:avLst/>
              </a:prstGeom>
              <a:blipFill>
                <a:blip r:embed="rId7"/>
                <a:stretch>
                  <a:fillRect l="-1304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2D691F-BC7A-174F-9ACF-D86DBA9571AE}"/>
                  </a:ext>
                </a:extLst>
              </p:cNvPr>
              <p:cNvSpPr txBox="1"/>
              <p:nvPr/>
            </p:nvSpPr>
            <p:spPr>
              <a:xfrm>
                <a:off x="7013850" y="2610746"/>
                <a:ext cx="278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2D691F-BC7A-174F-9ACF-D86DBA95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850" y="2610746"/>
                <a:ext cx="278088" cy="276999"/>
              </a:xfrm>
              <a:prstGeom prst="rect">
                <a:avLst/>
              </a:prstGeom>
              <a:blipFill>
                <a:blip r:embed="rId8"/>
                <a:stretch>
                  <a:fillRect l="-18182" r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0C09A446-E88F-B84A-9B7F-14494BD31231}"/>
              </a:ext>
            </a:extLst>
          </p:cNvPr>
          <p:cNvSpPr txBox="1"/>
          <p:nvPr/>
        </p:nvSpPr>
        <p:spPr>
          <a:xfrm>
            <a:off x="7942415" y="237991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PC1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8CA506-9F54-F84E-9DE9-CFA5F4539166}"/>
              </a:ext>
            </a:extLst>
          </p:cNvPr>
          <p:cNvSpPr txBox="1"/>
          <p:nvPr/>
        </p:nvSpPr>
        <p:spPr>
          <a:xfrm>
            <a:off x="4640842" y="284969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PC2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F2045FD-E9BA-F64D-8505-B2F9865C5ACA}"/>
              </a:ext>
            </a:extLst>
          </p:cNvPr>
          <p:cNvCxnSpPr>
            <a:cxnSpLocks/>
          </p:cNvCxnSpPr>
          <p:nvPr/>
        </p:nvCxnSpPr>
        <p:spPr>
          <a:xfrm flipH="1" flipV="1">
            <a:off x="5459370" y="3142960"/>
            <a:ext cx="932226" cy="1548619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FBFD850-4D32-A142-99F8-A6CE8064D5B3}"/>
              </a:ext>
            </a:extLst>
          </p:cNvPr>
          <p:cNvCxnSpPr>
            <a:cxnSpLocks/>
          </p:cNvCxnSpPr>
          <p:nvPr/>
        </p:nvCxnSpPr>
        <p:spPr>
          <a:xfrm flipV="1">
            <a:off x="4598137" y="3942229"/>
            <a:ext cx="1327346" cy="822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AE06DA2-9AD9-9A48-9BCC-F40CCC2C4B4D}"/>
              </a:ext>
            </a:extLst>
          </p:cNvPr>
          <p:cNvSpPr txBox="1"/>
          <p:nvPr/>
        </p:nvSpPr>
        <p:spPr>
          <a:xfrm>
            <a:off x="665193" y="1874742"/>
            <a:ext cx="3860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second principal component (PC2) is </a:t>
            </a:r>
            <a:r>
              <a:rPr lang="en-US" b="1" dirty="0"/>
              <a:t>perpendicular</a:t>
            </a:r>
            <a:r>
              <a:rPr lang="en-US" dirty="0"/>
              <a:t> to PC1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252D0DF-D346-264F-ACAF-8DB6DA9C0C78}"/>
                  </a:ext>
                </a:extLst>
              </p:cNvPr>
              <p:cNvSpPr txBox="1"/>
              <p:nvPr/>
            </p:nvSpPr>
            <p:spPr>
              <a:xfrm>
                <a:off x="7843590" y="4626269"/>
                <a:ext cx="366172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Projections on PC1 has larger variance than PC2: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252D0DF-D346-264F-ACAF-8DB6DA9C0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590" y="4626269"/>
                <a:ext cx="3661728" cy="923330"/>
              </a:xfrm>
              <a:prstGeom prst="rect">
                <a:avLst/>
              </a:prstGeom>
              <a:blipFill>
                <a:blip r:embed="rId9"/>
                <a:stretch>
                  <a:fillRect l="-1384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4E92C5FE-D231-7648-9D06-638A223F9639}"/>
              </a:ext>
            </a:extLst>
          </p:cNvPr>
          <p:cNvSpPr txBox="1"/>
          <p:nvPr/>
        </p:nvSpPr>
        <p:spPr>
          <a:xfrm>
            <a:off x="8003690" y="3929757"/>
            <a:ext cx="62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Weight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0E600A-0346-1D40-9D37-09041AF6C852}"/>
              </a:ext>
            </a:extLst>
          </p:cNvPr>
          <p:cNvSpPr txBox="1"/>
          <p:nvPr/>
        </p:nvSpPr>
        <p:spPr>
          <a:xfrm>
            <a:off x="5069744" y="1839786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Wingspan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7BF02A-4E67-2046-9404-E31633EC4111}"/>
              </a:ext>
            </a:extLst>
          </p:cNvPr>
          <p:cNvSpPr txBox="1"/>
          <p:nvPr/>
        </p:nvSpPr>
        <p:spPr>
          <a:xfrm>
            <a:off x="719518" y="2791021"/>
            <a:ext cx="3157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a </a:t>
            </a:r>
            <a:r>
              <a:rPr lang="en-US" i="1" dirty="0"/>
              <a:t>unit vector</a:t>
            </a:r>
            <a:r>
              <a:rPr lang="en-US" dirty="0"/>
              <a:t> to denote PC1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612A23-7956-1049-9704-2E94F3D1C9A3}"/>
                  </a:ext>
                </a:extLst>
              </p:cNvPr>
              <p:cNvSpPr txBox="1"/>
              <p:nvPr/>
            </p:nvSpPr>
            <p:spPr>
              <a:xfrm>
                <a:off x="800713" y="3264487"/>
                <a:ext cx="1426929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−0.34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0.94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612A23-7956-1049-9704-2E94F3D1C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13" y="3264487"/>
                <a:ext cx="1426929" cy="460126"/>
              </a:xfrm>
              <a:prstGeom prst="rect">
                <a:avLst/>
              </a:prstGeom>
              <a:blipFill>
                <a:blip r:embed="rId10"/>
                <a:stretch>
                  <a:fillRect l="-1770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46C5CCD-D152-4F48-9645-BA9CB620F23E}"/>
              </a:ext>
            </a:extLst>
          </p:cNvPr>
          <p:cNvCxnSpPr>
            <a:cxnSpLocks/>
          </p:cNvCxnSpPr>
          <p:nvPr/>
        </p:nvCxnSpPr>
        <p:spPr>
          <a:xfrm flipH="1" flipV="1">
            <a:off x="5560415" y="3495592"/>
            <a:ext cx="263129" cy="42813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043785-CA23-DA49-9379-721FA1D1AAA2}"/>
                  </a:ext>
                </a:extLst>
              </p:cNvPr>
              <p:cNvSpPr/>
              <p:nvPr/>
            </p:nvSpPr>
            <p:spPr>
              <a:xfrm>
                <a:off x="5179930" y="3330774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043785-CA23-DA49-9379-721FA1D1A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930" y="3330774"/>
                <a:ext cx="47795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0012A2B-F459-EC44-B6B9-14658DCE5663}"/>
              </a:ext>
            </a:extLst>
          </p:cNvPr>
          <p:cNvCxnSpPr/>
          <p:nvPr/>
        </p:nvCxnSpPr>
        <p:spPr>
          <a:xfrm flipV="1">
            <a:off x="5954945" y="3680006"/>
            <a:ext cx="499320" cy="3114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83789CB-560B-E048-A56C-97901959D9E4}"/>
                  </a:ext>
                </a:extLst>
              </p:cNvPr>
              <p:cNvSpPr/>
              <p:nvPr/>
            </p:nvSpPr>
            <p:spPr>
              <a:xfrm>
                <a:off x="6423157" y="3595908"/>
                <a:ext cx="472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83789CB-560B-E048-A56C-97901959D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157" y="3595908"/>
                <a:ext cx="47262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C52234A-5549-484B-AB9E-52F41EDE3795}"/>
                  </a:ext>
                </a:extLst>
              </p:cNvPr>
              <p:cNvSpPr txBox="1"/>
              <p:nvPr/>
            </p:nvSpPr>
            <p:spPr>
              <a:xfrm>
                <a:off x="745633" y="4084848"/>
                <a:ext cx="1696234" cy="372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Note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C52234A-5549-484B-AB9E-52F41EDE3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33" y="4084848"/>
                <a:ext cx="1696234" cy="372666"/>
              </a:xfrm>
              <a:prstGeom prst="rect">
                <a:avLst/>
              </a:prstGeom>
              <a:blipFill>
                <a:blip r:embed="rId13"/>
                <a:stretch>
                  <a:fillRect l="-298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50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6" grpId="0"/>
      <p:bldP spid="47" grpId="0"/>
      <p:bldP spid="38" grpId="0"/>
      <p:bldP spid="39" grpId="0"/>
      <p:bldP spid="29" grpId="0"/>
      <p:bldP spid="43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587F-2D55-6C4B-8386-68EA09150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64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Rotate onto the new basis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B59C1-9BD1-BC47-B22E-2E0FBBAB1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82D4-2F62-C740-98F5-1772CD033BF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4F255-A7B0-4D41-B9C8-DF3EBF48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928FF-394C-3748-BBE8-550A16DB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B38069-8E9D-DA49-8ACA-82DBB7398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E621A4E-B18B-1341-AC32-D1979FA625D2}"/>
              </a:ext>
            </a:extLst>
          </p:cNvPr>
          <p:cNvGrpSpPr/>
          <p:nvPr/>
        </p:nvGrpSpPr>
        <p:grpSpPr>
          <a:xfrm rot="1905052">
            <a:off x="6928898" y="2532486"/>
            <a:ext cx="3608103" cy="2398152"/>
            <a:chOff x="4146813" y="2610746"/>
            <a:chExt cx="3608103" cy="239815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DAAFDF0-EB2A-9846-BBBC-24DC2627B406}"/>
                </a:ext>
              </a:extLst>
            </p:cNvPr>
            <p:cNvSpPr/>
            <p:nvPr/>
          </p:nvSpPr>
          <p:spPr>
            <a:xfrm>
              <a:off x="4460240" y="4707254"/>
              <a:ext cx="142240" cy="1422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E858E2C-15F8-C848-A759-B812BA4A084B}"/>
                </a:ext>
              </a:extLst>
            </p:cNvPr>
            <p:cNvSpPr/>
            <p:nvPr/>
          </p:nvSpPr>
          <p:spPr>
            <a:xfrm>
              <a:off x="4805682" y="4057015"/>
              <a:ext cx="142240" cy="1422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AA4FDB8-FCEC-0942-ACB8-90CBCD3717A7}"/>
                </a:ext>
              </a:extLst>
            </p:cNvPr>
            <p:cNvSpPr/>
            <p:nvPr/>
          </p:nvSpPr>
          <p:spPr>
            <a:xfrm>
              <a:off x="5166360" y="3964622"/>
              <a:ext cx="142240" cy="1422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288B4D0-2FDE-6B4F-A69B-A947C1E431A9}"/>
                </a:ext>
              </a:extLst>
            </p:cNvPr>
            <p:cNvSpPr/>
            <p:nvPr/>
          </p:nvSpPr>
          <p:spPr>
            <a:xfrm>
              <a:off x="6418567" y="3163411"/>
              <a:ext cx="142240" cy="1422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A989AAE-EE9A-1F44-920D-9643296B1CBD}"/>
                </a:ext>
              </a:extLst>
            </p:cNvPr>
            <p:cNvSpPr/>
            <p:nvPr/>
          </p:nvSpPr>
          <p:spPr>
            <a:xfrm>
              <a:off x="6855460" y="2715895"/>
              <a:ext cx="142240" cy="1422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096597-7732-F14E-9949-07645CFE1E4D}"/>
                </a:ext>
              </a:extLst>
            </p:cNvPr>
            <p:cNvSpPr/>
            <p:nvPr/>
          </p:nvSpPr>
          <p:spPr>
            <a:xfrm>
              <a:off x="7289800" y="3592192"/>
              <a:ext cx="142240" cy="1422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45EEAFE-4BE6-6B46-B2C1-29C09FB812AF}"/>
                    </a:ext>
                  </a:extLst>
                </p:cNvPr>
                <p:cNvSpPr txBox="1"/>
                <p:nvPr/>
              </p:nvSpPr>
              <p:spPr>
                <a:xfrm rot="19694948">
                  <a:off x="4146813" y="4731899"/>
                  <a:ext cx="2727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45EEAFE-4BE6-6B46-B2C1-29C09FB812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94948">
                  <a:off x="4146813" y="4731899"/>
                  <a:ext cx="27276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7391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1D5FEC5-35CF-D346-9063-217326FEE59B}"/>
                    </a:ext>
                  </a:extLst>
                </p:cNvPr>
                <p:cNvSpPr txBox="1"/>
                <p:nvPr/>
              </p:nvSpPr>
              <p:spPr>
                <a:xfrm rot="19694948">
                  <a:off x="4497112" y="3992515"/>
                  <a:ext cx="2780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1D5FEC5-35CF-D346-9063-217326FEE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94948">
                  <a:off x="4497112" y="3992515"/>
                  <a:ext cx="27808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3043" r="-43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41F9DDF-8A6D-3443-9EF3-AA102F9C91C4}"/>
                    </a:ext>
                  </a:extLst>
                </p:cNvPr>
                <p:cNvSpPr txBox="1"/>
                <p:nvPr/>
              </p:nvSpPr>
              <p:spPr>
                <a:xfrm rot="19694948">
                  <a:off x="5041475" y="3607873"/>
                  <a:ext cx="2780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41F9DDF-8A6D-3443-9EF3-AA102F9C91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94948">
                  <a:off x="5041475" y="3607873"/>
                  <a:ext cx="27808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7391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E3FD23-9C68-C045-80FC-A63B0AE17AC6}"/>
                    </a:ext>
                  </a:extLst>
                </p:cNvPr>
                <p:cNvSpPr txBox="1"/>
                <p:nvPr/>
              </p:nvSpPr>
              <p:spPr>
                <a:xfrm rot="19694948">
                  <a:off x="7476828" y="3493454"/>
                  <a:ext cx="2780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E3FD23-9C68-C045-80FC-A63B0AE17A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94948">
                  <a:off x="7476828" y="3493454"/>
                  <a:ext cx="27808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8182" r="-4545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3184B27-399E-804D-BA4D-EDF98D2CDEF6}"/>
                    </a:ext>
                  </a:extLst>
                </p:cNvPr>
                <p:cNvSpPr txBox="1"/>
                <p:nvPr/>
              </p:nvSpPr>
              <p:spPr>
                <a:xfrm rot="19694948">
                  <a:off x="6597494" y="2997249"/>
                  <a:ext cx="2682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3184B27-399E-804D-BA4D-EDF98D2CDE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94948">
                  <a:off x="6597494" y="2997249"/>
                  <a:ext cx="26821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3636" r="-4545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D0FC6BB-F38A-4C48-BC14-364F8853C7E9}"/>
                    </a:ext>
                  </a:extLst>
                </p:cNvPr>
                <p:cNvSpPr txBox="1"/>
                <p:nvPr/>
              </p:nvSpPr>
              <p:spPr>
                <a:xfrm rot="19694948">
                  <a:off x="7013850" y="2610746"/>
                  <a:ext cx="2780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D0FC6BB-F38A-4C48-BC14-364F8853C7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94948">
                  <a:off x="7013850" y="2610746"/>
                  <a:ext cx="27808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7391" r="-4348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7F5417D-63C7-2643-B61B-7C262A376C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60415" y="3495592"/>
              <a:ext cx="263129" cy="42813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7CB758C-5DAC-5649-9157-FFDD7C32DAE1}"/>
                    </a:ext>
                  </a:extLst>
                </p:cNvPr>
                <p:cNvSpPr/>
                <p:nvPr/>
              </p:nvSpPr>
              <p:spPr>
                <a:xfrm rot="19694948">
                  <a:off x="5179930" y="3330774"/>
                  <a:ext cx="4779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7CB758C-5DAC-5649-9157-FFDD7C32DA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94948">
                  <a:off x="5179930" y="3330774"/>
                  <a:ext cx="47795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C9B50E5-1D50-F743-8754-7C0907E516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4945" y="3680006"/>
              <a:ext cx="499320" cy="3114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A4E0E40-9F3C-AF41-B18A-DE5B44DC3FE2}"/>
                    </a:ext>
                  </a:extLst>
                </p:cNvPr>
                <p:cNvSpPr/>
                <p:nvPr/>
              </p:nvSpPr>
              <p:spPr>
                <a:xfrm rot="19694948">
                  <a:off x="6423157" y="3595908"/>
                  <a:ext cx="47262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A4E0E40-9F3C-AF41-B18A-DE5B44DC3F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94948">
                  <a:off x="6423157" y="3595908"/>
                  <a:ext cx="47262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E95BDF6-6C14-5941-ABEF-01F73B1AB301}"/>
              </a:ext>
            </a:extLst>
          </p:cNvPr>
          <p:cNvSpPr txBox="1"/>
          <p:nvPr/>
        </p:nvSpPr>
        <p:spPr>
          <a:xfrm>
            <a:off x="10802897" y="388175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PC1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378D77-3C4C-C741-B6D7-89CDAB9A8CFC}"/>
              </a:ext>
            </a:extLst>
          </p:cNvPr>
          <p:cNvSpPr txBox="1"/>
          <p:nvPr/>
        </p:nvSpPr>
        <p:spPr>
          <a:xfrm>
            <a:off x="7803892" y="1718064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PC2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6BEE100-50C5-924A-B10F-D5FE0AAEAF8F}"/>
              </a:ext>
            </a:extLst>
          </p:cNvPr>
          <p:cNvGrpSpPr/>
          <p:nvPr/>
        </p:nvGrpSpPr>
        <p:grpSpPr>
          <a:xfrm>
            <a:off x="358725" y="1777986"/>
            <a:ext cx="4894470" cy="3715905"/>
            <a:chOff x="358725" y="1777986"/>
            <a:chExt cx="4894470" cy="3715905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EC0189A-3A0C-2546-AE71-9A4304EAF8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7723" y="1851372"/>
              <a:ext cx="0" cy="36425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D0C1177-60FF-8044-9910-2E1B458669B0}"/>
                </a:ext>
              </a:extLst>
            </p:cNvPr>
            <p:cNvCxnSpPr>
              <a:cxnSpLocks/>
            </p:cNvCxnSpPr>
            <p:nvPr/>
          </p:nvCxnSpPr>
          <p:spPr>
            <a:xfrm>
              <a:off x="358725" y="3832572"/>
              <a:ext cx="46278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FFD4C9B-4721-F643-B8D3-25CEFCCCEE2E}"/>
                </a:ext>
              </a:extLst>
            </p:cNvPr>
            <p:cNvSpPr/>
            <p:nvPr/>
          </p:nvSpPr>
          <p:spPr>
            <a:xfrm>
              <a:off x="1080085" y="4645454"/>
              <a:ext cx="142240" cy="1422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FDA7F0-1A7E-9B4C-BEBE-2C2A81912BAA}"/>
                </a:ext>
              </a:extLst>
            </p:cNvPr>
            <p:cNvSpPr/>
            <p:nvPr/>
          </p:nvSpPr>
          <p:spPr>
            <a:xfrm>
              <a:off x="1425527" y="3995215"/>
              <a:ext cx="142240" cy="1422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DB65FCA-DA39-4441-AC41-4A3E1FD2A350}"/>
                </a:ext>
              </a:extLst>
            </p:cNvPr>
            <p:cNvSpPr/>
            <p:nvPr/>
          </p:nvSpPr>
          <p:spPr>
            <a:xfrm>
              <a:off x="1786205" y="3902822"/>
              <a:ext cx="142240" cy="1422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E22DCFA-7BAB-2A49-8168-A008CF977C5B}"/>
                </a:ext>
              </a:extLst>
            </p:cNvPr>
            <p:cNvSpPr/>
            <p:nvPr/>
          </p:nvSpPr>
          <p:spPr>
            <a:xfrm>
              <a:off x="3038412" y="3101611"/>
              <a:ext cx="142240" cy="1422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B3FC91B-0040-A640-B3FE-F106DA86ACEC}"/>
                </a:ext>
              </a:extLst>
            </p:cNvPr>
            <p:cNvSpPr/>
            <p:nvPr/>
          </p:nvSpPr>
          <p:spPr>
            <a:xfrm>
              <a:off x="3475305" y="2654095"/>
              <a:ext cx="142240" cy="1422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998AC7-CA40-F84B-8D2D-509ABAD62903}"/>
                </a:ext>
              </a:extLst>
            </p:cNvPr>
            <p:cNvSpPr/>
            <p:nvPr/>
          </p:nvSpPr>
          <p:spPr>
            <a:xfrm>
              <a:off x="3909645" y="3530392"/>
              <a:ext cx="142240" cy="1422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DB61870-13B9-9240-BE64-FEEED8164D93}"/>
                    </a:ext>
                  </a:extLst>
                </p:cNvPr>
                <p:cNvSpPr txBox="1"/>
                <p:nvPr/>
              </p:nvSpPr>
              <p:spPr>
                <a:xfrm>
                  <a:off x="766658" y="4670099"/>
                  <a:ext cx="2727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DB61870-13B9-9240-BE64-FEEED8164D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658" y="4670099"/>
                  <a:ext cx="272767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8182" r="-4545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1969EF2-B8A3-1647-B48B-42D3E3EEC402}"/>
                    </a:ext>
                  </a:extLst>
                </p:cNvPr>
                <p:cNvSpPr txBox="1"/>
                <p:nvPr/>
              </p:nvSpPr>
              <p:spPr>
                <a:xfrm>
                  <a:off x="1116958" y="3930715"/>
                  <a:ext cx="2780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1969EF2-B8A3-1647-B48B-42D3E3EEC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958" y="3930715"/>
                  <a:ext cx="27808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3043" r="-4348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E3F24D8-15CA-7A49-AFAC-8BBAEA72A0D8}"/>
                    </a:ext>
                  </a:extLst>
                </p:cNvPr>
                <p:cNvSpPr txBox="1"/>
                <p:nvPr/>
              </p:nvSpPr>
              <p:spPr>
                <a:xfrm>
                  <a:off x="1661320" y="3546073"/>
                  <a:ext cx="2780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E3F24D8-15CA-7A49-AFAC-8BBAEA72A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1320" y="3546073"/>
                  <a:ext cx="27808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7391" r="-43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D33011-8245-7B4A-8AE8-4BC5A5A3E5F9}"/>
                    </a:ext>
                  </a:extLst>
                </p:cNvPr>
                <p:cNvSpPr txBox="1"/>
                <p:nvPr/>
              </p:nvSpPr>
              <p:spPr>
                <a:xfrm>
                  <a:off x="4096673" y="3431654"/>
                  <a:ext cx="2780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D33011-8245-7B4A-8AE8-4BC5A5A3E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6673" y="3431654"/>
                  <a:ext cx="278088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8182" r="-4545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D4C729-1583-8046-9113-6A2B0B37EAE6}"/>
                    </a:ext>
                  </a:extLst>
                </p:cNvPr>
                <p:cNvSpPr txBox="1"/>
                <p:nvPr/>
              </p:nvSpPr>
              <p:spPr>
                <a:xfrm>
                  <a:off x="3217339" y="2935449"/>
                  <a:ext cx="2682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D4C729-1583-8046-9113-6A2B0B37EA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7339" y="2935449"/>
                  <a:ext cx="268215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3636" r="-4545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31804DA-9E0F-9C48-97B8-ED2B71CDBF45}"/>
                    </a:ext>
                  </a:extLst>
                </p:cNvPr>
                <p:cNvSpPr txBox="1"/>
                <p:nvPr/>
              </p:nvSpPr>
              <p:spPr>
                <a:xfrm>
                  <a:off x="3633695" y="2548946"/>
                  <a:ext cx="2780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31804DA-9E0F-9C48-97B8-ED2B71CDBF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3695" y="2548946"/>
                  <a:ext cx="27808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3043" r="-4348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7E4C077-9F18-7049-9259-34EC01436AFE}"/>
                </a:ext>
              </a:extLst>
            </p:cNvPr>
            <p:cNvSpPr txBox="1"/>
            <p:nvPr/>
          </p:nvSpPr>
          <p:spPr>
            <a:xfrm>
              <a:off x="4623535" y="3867957"/>
              <a:ext cx="6296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Weight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87861DE-094E-1F40-BE25-46DE7FB0EB34}"/>
                </a:ext>
              </a:extLst>
            </p:cNvPr>
            <p:cNvSpPr txBox="1"/>
            <p:nvPr/>
          </p:nvSpPr>
          <p:spPr>
            <a:xfrm>
              <a:off x="1689589" y="1777986"/>
              <a:ext cx="8034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Wingspan</a:t>
              </a:r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2C192C1-CBC0-654F-B48F-FC52212E50A6}"/>
              </a:ext>
            </a:extLst>
          </p:cNvPr>
          <p:cNvCxnSpPr>
            <a:cxnSpLocks/>
          </p:cNvCxnSpPr>
          <p:nvPr/>
        </p:nvCxnSpPr>
        <p:spPr>
          <a:xfrm flipV="1">
            <a:off x="8505138" y="1851372"/>
            <a:ext cx="0" cy="36425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0479C61-63DB-9C40-952F-67FDDFCD12C2}"/>
              </a:ext>
            </a:extLst>
          </p:cNvPr>
          <p:cNvCxnSpPr>
            <a:cxnSpLocks/>
          </p:cNvCxnSpPr>
          <p:nvPr/>
        </p:nvCxnSpPr>
        <p:spPr>
          <a:xfrm>
            <a:off x="6346140" y="3832572"/>
            <a:ext cx="46278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FA3493B-DCE7-5A4C-A433-D30E22A60101}"/>
              </a:ext>
            </a:extLst>
          </p:cNvPr>
          <p:cNvSpPr txBox="1"/>
          <p:nvPr/>
        </p:nvSpPr>
        <p:spPr>
          <a:xfrm>
            <a:off x="2852671" y="1545071"/>
            <a:ext cx="2947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Represent data using original features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9DEDBA-EF6A-7146-B2A4-EF477F498C2E}"/>
              </a:ext>
            </a:extLst>
          </p:cNvPr>
          <p:cNvSpPr txBox="1"/>
          <p:nvPr/>
        </p:nvSpPr>
        <p:spPr>
          <a:xfrm>
            <a:off x="8669284" y="1547585"/>
            <a:ext cx="3341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Represent data using principal components</a:t>
            </a:r>
          </a:p>
        </p:txBody>
      </p:sp>
      <p:sp>
        <p:nvSpPr>
          <p:cNvPr id="62" name="Left-Right Arrow 61">
            <a:extLst>
              <a:ext uri="{FF2B5EF4-FFF2-40B4-BE49-F238E27FC236}">
                <a16:creationId xmlns:a16="http://schemas.microsoft.com/office/drawing/2014/main" id="{84681456-29B1-8B49-851D-8C88A09C9270}"/>
              </a:ext>
            </a:extLst>
          </p:cNvPr>
          <p:cNvSpPr/>
          <p:nvPr/>
        </p:nvSpPr>
        <p:spPr>
          <a:xfrm>
            <a:off x="5087155" y="4808598"/>
            <a:ext cx="1358721" cy="330072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5741B6E-D9C1-2947-84EB-133EA0C90B1E}"/>
              </a:ext>
            </a:extLst>
          </p:cNvPr>
          <p:cNvSpPr txBox="1"/>
          <p:nvPr/>
        </p:nvSpPr>
        <p:spPr>
          <a:xfrm>
            <a:off x="4278463" y="5256665"/>
            <a:ext cx="3531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PC1 explains more variance than Weight</a:t>
            </a:r>
          </a:p>
        </p:txBody>
      </p:sp>
    </p:spTree>
    <p:extLst>
      <p:ext uri="{BB962C8B-B14F-4D97-AF65-F5344CB8AC3E}">
        <p14:creationId xmlns:p14="http://schemas.microsoft.com/office/powerpoint/2010/main" val="267020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59" grpId="0"/>
      <p:bldP spid="61" grpId="0"/>
      <p:bldP spid="62" grpId="0" animBg="1"/>
      <p:bldP spid="6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5FF8-85E3-9640-AAEB-C54D9F783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49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How to compute principal components?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B144F-B2F8-4345-A0A9-51D97BE63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82D4-2F62-C740-98F5-1772CD033BF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0D2FF-64D8-B045-B99A-34BE2E1A0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1B733-25C8-2E44-94DA-AADBA2FFE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5CE292-069D-0B45-BD46-86EC53F24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272522-E12E-C746-AD59-C511FF3021D3}"/>
                  </a:ext>
                </a:extLst>
              </p:cNvPr>
              <p:cNvSpPr txBox="1"/>
              <p:nvPr/>
            </p:nvSpPr>
            <p:spPr>
              <a:xfrm>
                <a:off x="838200" y="3420995"/>
                <a:ext cx="9700925" cy="454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Then the sum of square of projections is: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272522-E12E-C746-AD59-C511FF302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0995"/>
                <a:ext cx="9700925" cy="454933"/>
              </a:xfrm>
              <a:prstGeom prst="rect">
                <a:avLst/>
              </a:prstGeom>
              <a:blipFill>
                <a:blip r:embed="rId3"/>
                <a:stretch>
                  <a:fillRect l="-523" t="-75676" b="-1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D529C6-1AE5-E64F-B3A6-DC3D4ED0C473}"/>
                  </a:ext>
                </a:extLst>
              </p:cNvPr>
              <p:cNvSpPr txBox="1"/>
              <p:nvPr/>
            </p:nvSpPr>
            <p:spPr>
              <a:xfrm>
                <a:off x="838200" y="1438769"/>
                <a:ext cx="6394315" cy="553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Denote the principal component as a unit length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D529C6-1AE5-E64F-B3A6-DC3D4ED0C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38769"/>
                <a:ext cx="6394315" cy="553549"/>
              </a:xfrm>
              <a:prstGeom prst="rect">
                <a:avLst/>
              </a:prstGeom>
              <a:blipFill>
                <a:blip r:embed="rId4"/>
                <a:stretch>
                  <a:fillRect l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B86D49-C652-AD4B-8D05-A14028474574}"/>
                  </a:ext>
                </a:extLst>
              </p:cNvPr>
              <p:cNvSpPr txBox="1"/>
              <p:nvPr/>
            </p:nvSpPr>
            <p:spPr>
              <a:xfrm>
                <a:off x="838200" y="2294524"/>
                <a:ext cx="9361602" cy="8504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projection of data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eqArr>
                      </m:e>
                    </m:d>
                  </m:oMath>
                </a14:m>
                <a:r>
                  <a:rPr lang="en-US" dirty="0"/>
                  <a:t> along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is the inner product: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B86D49-C652-AD4B-8D05-A14028474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94524"/>
                <a:ext cx="9361602" cy="850489"/>
              </a:xfrm>
              <a:prstGeom prst="rect">
                <a:avLst/>
              </a:prstGeom>
              <a:blipFill>
                <a:blip r:embed="rId5"/>
                <a:stretch>
                  <a:fillRect l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819053-A576-8C43-B55F-AA6018192A36}"/>
                  </a:ext>
                </a:extLst>
              </p:cNvPr>
              <p:cNvSpPr txBox="1"/>
              <p:nvPr/>
            </p:nvSpPr>
            <p:spPr>
              <a:xfrm>
                <a:off x="978408" y="4270248"/>
                <a:ext cx="3955635" cy="824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is a matrix: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</m:e>
                        </m:eqArr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819053-A576-8C43-B55F-AA6018192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408" y="4270248"/>
                <a:ext cx="3955635" cy="824265"/>
              </a:xfrm>
              <a:prstGeom prst="rect">
                <a:avLst/>
              </a:prstGeom>
              <a:blipFill>
                <a:blip r:embed="rId6"/>
                <a:stretch>
                  <a:fillRect l="-1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48B3A17D-E64C-E641-886E-5CC3DE9D84DE}"/>
              </a:ext>
            </a:extLst>
          </p:cNvPr>
          <p:cNvSpPr/>
          <p:nvPr/>
        </p:nvSpPr>
        <p:spPr>
          <a:xfrm>
            <a:off x="4968237" y="4517788"/>
            <a:ext cx="620833" cy="32918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A684C1B-35EA-D148-8785-EA77FEC38B48}"/>
                  </a:ext>
                </a:extLst>
              </p:cNvPr>
              <p:cNvSpPr/>
              <p:nvPr/>
            </p:nvSpPr>
            <p:spPr>
              <a:xfrm>
                <a:off x="5698798" y="4477640"/>
                <a:ext cx="1809662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A684C1B-35EA-D148-8785-EA77FEC38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798" y="4477640"/>
                <a:ext cx="1809662" cy="374270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93AB6D-38E8-3840-9436-B956C5CBB586}"/>
                  </a:ext>
                </a:extLst>
              </p:cNvPr>
              <p:cNvSpPr txBox="1"/>
              <p:nvPr/>
            </p:nvSpPr>
            <p:spPr>
              <a:xfrm>
                <a:off x="5698798" y="5095030"/>
                <a:ext cx="4550285" cy="484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Maximize </a:t>
                </a:r>
                <a:r>
                  <a:rPr lang="en-US" i="1" dirty="0"/>
                  <a:t>SS </a:t>
                </a:r>
                <a:r>
                  <a:rPr lang="en-US" dirty="0"/>
                  <a:t>⇒ maximize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93AB6D-38E8-3840-9436-B956C5CBB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798" y="5095030"/>
                <a:ext cx="4550285" cy="484941"/>
              </a:xfrm>
              <a:prstGeom prst="rect">
                <a:avLst/>
              </a:prstGeom>
              <a:blipFill>
                <a:blip r:embed="rId8"/>
                <a:stretch>
                  <a:fillRect l="-111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5556C06D-367E-2748-A518-CA3D53168897}"/>
              </a:ext>
            </a:extLst>
          </p:cNvPr>
          <p:cNvSpPr/>
          <p:nvPr/>
        </p:nvSpPr>
        <p:spPr>
          <a:xfrm rot="5400000">
            <a:off x="3778250" y="4581196"/>
            <a:ext cx="254000" cy="1397000"/>
          </a:xfrm>
          <a:prstGeom prst="rightBrace">
            <a:avLst>
              <a:gd name="adj1" fmla="val 358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B978CD-55BE-624C-85C4-0504AA92218A}"/>
              </a:ext>
            </a:extLst>
          </p:cNvPr>
          <p:cNvSpPr txBox="1"/>
          <p:nvPr/>
        </p:nvSpPr>
        <p:spPr>
          <a:xfrm>
            <a:off x="3105992" y="5461944"/>
            <a:ext cx="1385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Normalized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EE8A02-C55E-AD4D-8A04-E906EEEFE821}"/>
              </a:ext>
            </a:extLst>
          </p:cNvPr>
          <p:cNvSpPr/>
          <p:nvPr/>
        </p:nvSpPr>
        <p:spPr>
          <a:xfrm>
            <a:off x="8848399" y="5056399"/>
            <a:ext cx="1393912" cy="591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407A75-D816-3247-8F4A-8E2D6619861B}"/>
                  </a:ext>
                </a:extLst>
              </p:cNvPr>
              <p:cNvSpPr txBox="1"/>
              <p:nvPr/>
            </p:nvSpPr>
            <p:spPr>
              <a:xfrm>
                <a:off x="10488147" y="5056399"/>
                <a:ext cx="15104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Under constraint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407A75-D816-3247-8F4A-8E2D66198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147" y="5056399"/>
                <a:ext cx="1510453" cy="523220"/>
              </a:xfrm>
              <a:prstGeom prst="rect">
                <a:avLst/>
              </a:prstGeom>
              <a:blipFill>
                <a:blip r:embed="rId9"/>
                <a:stretch>
                  <a:fillRect l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5B46C376-DED9-2741-B5A7-5318085DEDB1}"/>
              </a:ext>
            </a:extLst>
          </p:cNvPr>
          <p:cNvGrpSpPr/>
          <p:nvPr/>
        </p:nvGrpSpPr>
        <p:grpSpPr>
          <a:xfrm>
            <a:off x="6315075" y="3875928"/>
            <a:ext cx="3884727" cy="971044"/>
            <a:chOff x="6315075" y="3875928"/>
            <a:chExt cx="3884727" cy="97104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10F4242-CD3A-4447-BA0E-A1EF01515E48}"/>
                </a:ext>
              </a:extLst>
            </p:cNvPr>
            <p:cNvCxnSpPr/>
            <p:nvPr/>
          </p:nvCxnSpPr>
          <p:spPr>
            <a:xfrm>
              <a:off x="6724650" y="3875928"/>
              <a:ext cx="347515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DA0270-31D6-A143-AE44-328D96859D2C}"/>
                </a:ext>
              </a:extLst>
            </p:cNvPr>
            <p:cNvCxnSpPr>
              <a:cxnSpLocks/>
            </p:cNvCxnSpPr>
            <p:nvPr/>
          </p:nvCxnSpPr>
          <p:spPr>
            <a:xfrm>
              <a:off x="6315075" y="4846972"/>
              <a:ext cx="11049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0FDE60-F9FF-9147-B24A-288BB2676389}"/>
                </a:ext>
              </a:extLst>
            </p:cNvPr>
            <p:cNvCxnSpPr/>
            <p:nvPr/>
          </p:nvCxnSpPr>
          <p:spPr>
            <a:xfrm flipH="1">
              <a:off x="6738821" y="3945756"/>
              <a:ext cx="152400" cy="4771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D3EB93-EF0E-B24D-9963-F95BFF2DDCF5}"/>
                </a:ext>
              </a:extLst>
            </p:cNvPr>
            <p:cNvSpPr txBox="1"/>
            <p:nvPr/>
          </p:nvSpPr>
          <p:spPr>
            <a:xfrm>
              <a:off x="6815021" y="4016977"/>
              <a:ext cx="9519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Equivalent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424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13" grpId="0"/>
      <p:bldP spid="14" grpId="0"/>
      <p:bldP spid="3" grpId="0" animBg="1"/>
      <p:bldP spid="15" grpId="0"/>
      <p:bldP spid="16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B46C4-137A-284B-A985-3F1B9169D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82D4-2F62-C740-98F5-1772CD033BF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6E814-3C61-E04B-9C65-F4E50E637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B7ADF-EDEF-C944-9A79-9E1F5A011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BB364F7-C41A-7E4F-9CCB-2BC170BF5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49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How to compute principal components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0F714-24C7-5E4C-A106-098197551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1A86205-13D0-184C-900D-2B168F2CCEA5}"/>
                  </a:ext>
                </a:extLst>
              </p:cNvPr>
              <p:cNvSpPr/>
              <p:nvPr/>
            </p:nvSpPr>
            <p:spPr>
              <a:xfrm>
                <a:off x="838200" y="1391597"/>
                <a:ext cx="4549194" cy="484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𝑆𝑆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, with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1A86205-13D0-184C-900D-2B168F2C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91597"/>
                <a:ext cx="4549194" cy="484941"/>
              </a:xfrm>
              <a:prstGeom prst="rect">
                <a:avLst/>
              </a:prstGeom>
              <a:blipFill>
                <a:blip r:embed="rId3"/>
                <a:stretch>
                  <a:fillRect l="-1114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74F0095-3FB4-064B-BFA3-43B6040B76EF}"/>
                  </a:ext>
                </a:extLst>
              </p:cNvPr>
              <p:cNvSpPr/>
              <p:nvPr/>
            </p:nvSpPr>
            <p:spPr>
              <a:xfrm>
                <a:off x="1618830" y="2255647"/>
                <a:ext cx="9263946" cy="1311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acc>
                        <m:accPr>
                          <m:chr m:val="̃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f>
                                      <m:f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bSup>
                                          <m:sSubSup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den>
                                    </m:f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f>
                                      <m:f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)(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f>
                                      <m:f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)(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f>
                                      <m:f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bSup>
                                          <m:sSub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den>
                                    </m:f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74F0095-3FB4-064B-BFA3-43B6040B7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830" y="2255647"/>
                <a:ext cx="9263946" cy="1311065"/>
              </a:xfrm>
              <a:prstGeom prst="rect">
                <a:avLst/>
              </a:prstGeom>
              <a:blipFill>
                <a:blip r:embed="rId4"/>
                <a:stretch>
                  <a:fillRect t="-50000" b="-77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C7AB8CE-1460-2D4D-864A-511B09F25179}"/>
              </a:ext>
            </a:extLst>
          </p:cNvPr>
          <p:cNvSpPr/>
          <p:nvPr/>
        </p:nvSpPr>
        <p:spPr>
          <a:xfrm>
            <a:off x="6942667" y="2309707"/>
            <a:ext cx="1469813" cy="548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8EC7998-B284-7846-951F-6CE1BA699C1E}"/>
                  </a:ext>
                </a:extLst>
              </p:cNvPr>
              <p:cNvSpPr txBox="1"/>
              <p:nvPr/>
            </p:nvSpPr>
            <p:spPr>
              <a:xfrm>
                <a:off x="7076030" y="1920840"/>
                <a:ext cx="12030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8EC7998-B284-7846-951F-6CE1BA699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030" y="1920840"/>
                <a:ext cx="1203086" cy="307777"/>
              </a:xfrm>
              <a:prstGeom prst="rect">
                <a:avLst/>
              </a:prstGeom>
              <a:blipFill>
                <a:blip r:embed="rId5"/>
                <a:stretch>
                  <a:fillRect l="-104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BE485EBD-0EDD-6B4D-811B-E77D0641EC41}"/>
              </a:ext>
            </a:extLst>
          </p:cNvPr>
          <p:cNvSpPr/>
          <p:nvPr/>
        </p:nvSpPr>
        <p:spPr>
          <a:xfrm>
            <a:off x="9032240" y="2911179"/>
            <a:ext cx="1469813" cy="5486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F5A462-9098-3847-AC90-3B4D0A1D2384}"/>
                  </a:ext>
                </a:extLst>
              </p:cNvPr>
              <p:cNvSpPr txBox="1"/>
              <p:nvPr/>
            </p:nvSpPr>
            <p:spPr>
              <a:xfrm>
                <a:off x="9165603" y="3500441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F5A462-9098-3847-AC90-3B4D0A1D2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603" y="3500441"/>
                <a:ext cx="1253869" cy="307777"/>
              </a:xfrm>
              <a:prstGeom prst="rect">
                <a:avLst/>
              </a:prstGeom>
              <a:blipFill>
                <a:blip r:embed="rId6"/>
                <a:stretch>
                  <a:fillRect l="-1010" t="-8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7EEC24FB-356B-5E43-93D5-559636823D57}"/>
              </a:ext>
            </a:extLst>
          </p:cNvPr>
          <p:cNvSpPr/>
          <p:nvPr/>
        </p:nvSpPr>
        <p:spPr>
          <a:xfrm>
            <a:off x="8727440" y="2313094"/>
            <a:ext cx="1960880" cy="5486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7D125A-2655-F44D-AF68-019FEC2BDF19}"/>
              </a:ext>
            </a:extLst>
          </p:cNvPr>
          <p:cNvSpPr/>
          <p:nvPr/>
        </p:nvSpPr>
        <p:spPr>
          <a:xfrm>
            <a:off x="6697133" y="2911179"/>
            <a:ext cx="1960880" cy="5486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8458F2-7F20-B34B-AFCD-3B336EBF2C45}"/>
                  </a:ext>
                </a:extLst>
              </p:cNvPr>
              <p:cNvSpPr txBox="1"/>
              <p:nvPr/>
            </p:nvSpPr>
            <p:spPr>
              <a:xfrm>
                <a:off x="8782288" y="1918598"/>
                <a:ext cx="2399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covariance</a:t>
                </a:r>
                <a:r>
                  <a:rPr lang="en-US" sz="1400" dirty="0"/>
                  <a:t>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8458F2-7F20-B34B-AFCD-3B336EBF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288" y="1918598"/>
                <a:ext cx="2399824" cy="307777"/>
              </a:xfrm>
              <a:prstGeom prst="rect">
                <a:avLst/>
              </a:prstGeom>
              <a:blipFill>
                <a:blip r:embed="rId7"/>
                <a:stretch>
                  <a:fillRect l="-105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F841CBA8-9436-B448-9915-E1C966502C46}"/>
              </a:ext>
            </a:extLst>
          </p:cNvPr>
          <p:cNvSpPr/>
          <p:nvPr/>
        </p:nvSpPr>
        <p:spPr>
          <a:xfrm rot="5400000">
            <a:off x="8586232" y="2017688"/>
            <a:ext cx="270933" cy="3933242"/>
          </a:xfrm>
          <a:prstGeom prst="rightBrace">
            <a:avLst>
              <a:gd name="adj1" fmla="val 383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DE5CDF-1FCF-064A-A53F-BB25640D56BC}"/>
                  </a:ext>
                </a:extLst>
              </p:cNvPr>
              <p:cNvSpPr txBox="1"/>
              <p:nvPr/>
            </p:nvSpPr>
            <p:spPr>
              <a:xfrm>
                <a:off x="7677573" y="4217928"/>
                <a:ext cx="21363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</m:oMath>
                </a14:m>
                <a:r>
                  <a:rPr lang="en-US" dirty="0"/>
                  <a:t> covariance matrix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DE5CDF-1FCF-064A-A53F-BB25640D5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573" y="4217928"/>
                <a:ext cx="2136354" cy="276999"/>
              </a:xfrm>
              <a:prstGeom prst="rect">
                <a:avLst/>
              </a:prstGeom>
              <a:blipFill>
                <a:blip r:embed="rId8"/>
                <a:stretch>
                  <a:fillRect l="-3550" t="-21739" r="-5325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995A6F-1390-6F48-ABCE-43E9B191D3EF}"/>
              </a:ext>
            </a:extLst>
          </p:cNvPr>
          <p:cNvCxnSpPr>
            <a:cxnSpLocks/>
          </p:cNvCxnSpPr>
          <p:nvPr/>
        </p:nvCxnSpPr>
        <p:spPr>
          <a:xfrm>
            <a:off x="1246293" y="2160693"/>
            <a:ext cx="0" cy="18236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B2AA4A3-DDA1-574D-B51E-83263CD4D2E5}"/>
              </a:ext>
            </a:extLst>
          </p:cNvPr>
          <p:cNvSpPr txBox="1"/>
          <p:nvPr/>
        </p:nvSpPr>
        <p:spPr>
          <a:xfrm>
            <a:off x="255694" y="4160839"/>
            <a:ext cx="624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 solve this maximization problem, use the Lagrange Multiplier method: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5E6CE9-05EA-DD46-9171-61F2336A7154}"/>
                  </a:ext>
                </a:extLst>
              </p:cNvPr>
              <p:cNvSpPr txBox="1"/>
              <p:nvPr/>
            </p:nvSpPr>
            <p:spPr>
              <a:xfrm>
                <a:off x="6069306" y="5316776"/>
                <a:ext cx="4686348" cy="484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Solution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is the principal </a:t>
                </a:r>
                <a:r>
                  <a:rPr lang="en-US" b="1" i="1" dirty="0"/>
                  <a:t>eigenvector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5E6CE9-05EA-DD46-9171-61F2336A7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06" y="5316776"/>
                <a:ext cx="4686348" cy="484941"/>
              </a:xfrm>
              <a:prstGeom prst="rect">
                <a:avLst/>
              </a:prstGeom>
              <a:blipFill>
                <a:blip r:embed="rId9"/>
                <a:stretch>
                  <a:fillRect l="-1081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43BAFF7-FC26-4D4F-84ED-F8CEAC664E35}"/>
                  </a:ext>
                </a:extLst>
              </p:cNvPr>
              <p:cNvSpPr txBox="1"/>
              <p:nvPr/>
            </p:nvSpPr>
            <p:spPr>
              <a:xfrm>
                <a:off x="497839" y="4675923"/>
                <a:ext cx="5041829" cy="36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0" dirty="0"/>
                  <a:t>maximize (unconstrained):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acc>
                          <m:accPr>
                            <m:chr m:val="̃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acc>
                      <m:accPr>
                        <m:chr m:val="⃗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43BAFF7-FC26-4D4F-84ED-F8CEAC664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39" y="4675923"/>
                <a:ext cx="5041829" cy="368499"/>
              </a:xfrm>
              <a:prstGeom prst="rect">
                <a:avLst/>
              </a:prstGeom>
              <a:blipFill>
                <a:blip r:embed="rId10"/>
                <a:stretch>
                  <a:fillRect l="-2261" r="-100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92B026-BF4F-624B-82D3-3EDCBDF8CF67}"/>
                  </a:ext>
                </a:extLst>
              </p:cNvPr>
              <p:cNvSpPr txBox="1"/>
              <p:nvPr/>
            </p:nvSpPr>
            <p:spPr>
              <a:xfrm>
                <a:off x="706042" y="5318431"/>
                <a:ext cx="2367635" cy="473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92B026-BF4F-624B-82D3-3EDCBDF8C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42" y="5318431"/>
                <a:ext cx="2367635" cy="473399"/>
              </a:xfrm>
              <a:prstGeom prst="rect">
                <a:avLst/>
              </a:prstGeom>
              <a:blipFill>
                <a:blip r:embed="rId11"/>
                <a:stretch>
                  <a:fillRect l="-1604" r="-107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63A856-4879-B045-A41C-4729455A5DCD}"/>
                  </a:ext>
                </a:extLst>
              </p:cNvPr>
              <p:cNvSpPr txBox="1"/>
              <p:nvPr/>
            </p:nvSpPr>
            <p:spPr>
              <a:xfrm>
                <a:off x="3782497" y="5330207"/>
                <a:ext cx="1499641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63A856-4879-B045-A41C-4729455A5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97" y="5330207"/>
                <a:ext cx="1499641" cy="467820"/>
              </a:xfrm>
              <a:prstGeom prst="rect">
                <a:avLst/>
              </a:prstGeom>
              <a:blipFill>
                <a:blip r:embed="rId12"/>
                <a:stretch>
                  <a:fillRect t="-5405" r="-840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Arrow 29">
            <a:extLst>
              <a:ext uri="{FF2B5EF4-FFF2-40B4-BE49-F238E27FC236}">
                <a16:creationId xmlns:a16="http://schemas.microsoft.com/office/drawing/2014/main" id="{C86602D7-16A3-D041-AEAE-ACF4E6FA57D8}"/>
              </a:ext>
            </a:extLst>
          </p:cNvPr>
          <p:cNvSpPr/>
          <p:nvPr/>
        </p:nvSpPr>
        <p:spPr>
          <a:xfrm>
            <a:off x="3257418" y="5473235"/>
            <a:ext cx="341338" cy="18176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DF3649-E2D9-AA41-8460-96217E1D65DF}"/>
                  </a:ext>
                </a:extLst>
              </p:cNvPr>
              <p:cNvSpPr txBox="1"/>
              <p:nvPr/>
            </p:nvSpPr>
            <p:spPr>
              <a:xfrm>
                <a:off x="7677573" y="4515654"/>
                <a:ext cx="22476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Sometimes denoted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DF3649-E2D9-AA41-8460-96217E1D6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573" y="4515654"/>
                <a:ext cx="2247667" cy="338554"/>
              </a:xfrm>
              <a:prstGeom prst="rect">
                <a:avLst/>
              </a:prstGeom>
              <a:blipFill>
                <a:blip r:embed="rId13"/>
                <a:stretch>
                  <a:fillRect l="-1685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BA6790E-9E9C-AA49-84CB-F2AD32BC6EA2}"/>
              </a:ext>
            </a:extLst>
          </p:cNvPr>
          <p:cNvSpPr txBox="1"/>
          <p:nvPr/>
        </p:nvSpPr>
        <p:spPr>
          <a:xfrm>
            <a:off x="6069306" y="5839450"/>
            <a:ext cx="488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maximized </a:t>
            </a:r>
            <a:r>
              <a:rPr lang="en-US" i="1" dirty="0"/>
              <a:t>SS</a:t>
            </a:r>
            <a:r>
              <a:rPr lang="en-US" dirty="0"/>
              <a:t> is the corresponding eigenvalue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09C76C43-E8A7-CA44-A1FA-D3BE18701139}"/>
              </a:ext>
            </a:extLst>
          </p:cNvPr>
          <p:cNvSpPr/>
          <p:nvPr/>
        </p:nvSpPr>
        <p:spPr>
          <a:xfrm rot="16200000">
            <a:off x="9902320" y="1626307"/>
            <a:ext cx="202621" cy="26193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A2245E-06F8-7344-B7F4-CBDCE0606CF7}"/>
                  </a:ext>
                </a:extLst>
              </p:cNvPr>
              <p:cNvSpPr txBox="1"/>
              <p:nvPr/>
            </p:nvSpPr>
            <p:spPr>
              <a:xfrm>
                <a:off x="8745750" y="1104349"/>
                <a:ext cx="2819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Measures how much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/>
                  <a:t> are related (move in the same direction)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A2245E-06F8-7344-B7F4-CBDCE0606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750" y="1104349"/>
                <a:ext cx="2819400" cy="523220"/>
              </a:xfrm>
              <a:prstGeom prst="rect">
                <a:avLst/>
              </a:prstGeom>
              <a:blipFill>
                <a:blip r:embed="rId14"/>
                <a:stretch>
                  <a:fillRect l="-897" t="-2381" r="-448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699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 animBg="1"/>
      <p:bldP spid="19" grpId="0"/>
      <p:bldP spid="20" grpId="0" animBg="1"/>
      <p:bldP spid="21" grpId="0"/>
      <p:bldP spid="24" grpId="0"/>
      <p:bldP spid="25" grpId="0"/>
      <p:bldP spid="27" grpId="0"/>
      <p:bldP spid="28" grpId="0"/>
      <p:bldP spid="29" grpId="0"/>
      <p:bldP spid="30" grpId="0" animBg="1"/>
      <p:bldP spid="31" grpId="0"/>
      <p:bldP spid="32" grpId="0"/>
      <p:bldP spid="2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6F56C-1E9D-5E42-AE82-A7ABE53B7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82D4-2F62-C740-98F5-1772CD033BF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B847B-A8EB-EC42-80FE-04812BB60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84210-A7D8-A343-A43A-025352FC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5021CF-4BA5-AC49-AC45-7FE1F7E87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Linear algebra reviews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AB1AF-F602-1046-8FAE-1BFBB23F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9FA2CF-7F0E-2848-BCBD-3F6F60C09DD8}"/>
              </a:ext>
            </a:extLst>
          </p:cNvPr>
          <p:cNvSpPr txBox="1"/>
          <p:nvPr/>
        </p:nvSpPr>
        <p:spPr>
          <a:xfrm>
            <a:off x="940158" y="1371600"/>
            <a:ext cx="296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Eigenvectors</a:t>
            </a:r>
            <a:r>
              <a:rPr lang="en-US" dirty="0"/>
              <a:t> and </a:t>
            </a:r>
            <a:r>
              <a:rPr lang="en-US" b="1" dirty="0"/>
              <a:t>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9E75F5-17F7-AB49-8953-A757899E0939}"/>
                  </a:ext>
                </a:extLst>
              </p:cNvPr>
              <p:cNvSpPr txBox="1"/>
              <p:nvPr/>
            </p:nvSpPr>
            <p:spPr>
              <a:xfrm>
                <a:off x="940158" y="1925391"/>
                <a:ext cx="37991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For square matrix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and column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600" dirty="0"/>
                  <a:t>, if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9E75F5-17F7-AB49-8953-A757899E0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58" y="1925391"/>
                <a:ext cx="3799117" cy="338554"/>
              </a:xfrm>
              <a:prstGeom prst="rect">
                <a:avLst/>
              </a:prstGeom>
              <a:blipFill>
                <a:blip r:embed="rId3"/>
                <a:stretch>
                  <a:fillRect l="-667" t="-18519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590C6E-0200-154D-AAD7-9A317ABBCD4D}"/>
                  </a:ext>
                </a:extLst>
              </p:cNvPr>
              <p:cNvSpPr txBox="1"/>
              <p:nvPr/>
            </p:nvSpPr>
            <p:spPr>
              <a:xfrm>
                <a:off x="3076192" y="2386163"/>
                <a:ext cx="7920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590C6E-0200-154D-AAD7-9A317ABBC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192" y="2386163"/>
                <a:ext cx="792012" cy="246221"/>
              </a:xfrm>
              <a:prstGeom prst="rect">
                <a:avLst/>
              </a:prstGeom>
              <a:blipFill>
                <a:blip r:embed="rId4"/>
                <a:stretch>
                  <a:fillRect l="-4688" t="-40000" r="-156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110DEE-D907-2842-8E15-21E41C935173}"/>
                  </a:ext>
                </a:extLst>
              </p:cNvPr>
              <p:cNvSpPr txBox="1"/>
              <p:nvPr/>
            </p:nvSpPr>
            <p:spPr>
              <a:xfrm>
                <a:off x="940158" y="2754602"/>
                <a:ext cx="87786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Then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600" dirty="0"/>
                  <a:t> is the eigenvector (or characteristic vector)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/>
                  <a:t> is the eigenvalue (or characteristic value)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110DEE-D907-2842-8E15-21E41C935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58" y="2754602"/>
                <a:ext cx="8778685" cy="338554"/>
              </a:xfrm>
              <a:prstGeom prst="rect">
                <a:avLst/>
              </a:prstGeom>
              <a:blipFill>
                <a:blip r:embed="rId5"/>
                <a:stretch>
                  <a:fillRect l="-289" t="-1428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B65D416-A954-0749-8625-855A9CFE157F}"/>
              </a:ext>
            </a:extLst>
          </p:cNvPr>
          <p:cNvSpPr txBox="1"/>
          <p:nvPr/>
        </p:nvSpPr>
        <p:spPr>
          <a:xfrm>
            <a:off x="940158" y="358381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Meanings: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A9A847-266D-2C4B-9BCE-C1B50E0C03EA}"/>
                  </a:ext>
                </a:extLst>
              </p:cNvPr>
              <p:cNvSpPr txBox="1"/>
              <p:nvPr/>
            </p:nvSpPr>
            <p:spPr>
              <a:xfrm>
                <a:off x="995966" y="4046606"/>
                <a:ext cx="102000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a linear transformation. Almost all vectors change direction when they are transformed by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(i.e., multiplied by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A9A847-266D-2C4B-9BCE-C1B50E0C0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66" y="4046606"/>
                <a:ext cx="10200067" cy="338554"/>
              </a:xfrm>
              <a:prstGeom prst="rect">
                <a:avLst/>
              </a:prstGeom>
              <a:blipFill>
                <a:blip r:embed="rId6"/>
                <a:stretch>
                  <a:fillRect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18ECB0-0ED0-1F4E-9CA6-6744748B0C46}"/>
                  </a:ext>
                </a:extLst>
              </p:cNvPr>
              <p:cNvSpPr txBox="1"/>
              <p:nvPr/>
            </p:nvSpPr>
            <p:spPr>
              <a:xfrm>
                <a:off x="995965" y="4507378"/>
                <a:ext cx="102000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Certain exceptional vectors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600" dirty="0"/>
                  <a:t> are in the same direction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600" dirty="0"/>
                  <a:t>. Those are eigenvectors. </a:t>
                </a:r>
              </a:p>
              <a:p>
                <a:r>
                  <a:rPr lang="en-US" sz="1600" dirty="0"/>
                  <a:t>Transform an eigenvector by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, the resulting vector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600" dirty="0"/>
                  <a:t> is a number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/>
                  <a:t> times the original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600" dirty="0"/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18ECB0-0ED0-1F4E-9CA6-6744748B0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65" y="4507378"/>
                <a:ext cx="10200067" cy="584775"/>
              </a:xfrm>
              <a:prstGeom prst="rect">
                <a:avLst/>
              </a:prstGeom>
              <a:blipFill>
                <a:blip r:embed="rId7"/>
                <a:stretch>
                  <a:fillRect l="-248" t="-8511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70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C3E55-EECE-9F44-91CE-C145206F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Linear algebra reviews (cont.)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91650-5B2B-5240-81A1-9C4DEA912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82D4-2F62-C740-98F5-1772CD033BF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4C027-A8F7-124D-87F9-B06359A6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2B310-5D00-E349-A84E-19F26F4E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D3845-D739-8B44-8039-51B3FAD75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F9A0FF-2E4F-C04A-A872-72F205CF7D1C}"/>
                  </a:ext>
                </a:extLst>
              </p:cNvPr>
              <p:cNvSpPr txBox="1"/>
              <p:nvPr/>
            </p:nvSpPr>
            <p:spPr>
              <a:xfrm>
                <a:off x="838200" y="1390650"/>
                <a:ext cx="970280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/>
                  <a:t>Spectral theorem</a:t>
                </a:r>
                <a:r>
                  <a:rPr lang="en-US" dirty="0"/>
                  <a:t>: </a:t>
                </a:r>
              </a:p>
              <a:p>
                <a:r>
                  <a:rPr lang="en-US" sz="1600" dirty="0"/>
                  <a:t>If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matrix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</a:t>
                </a:r>
                <a:r>
                  <a:rPr lang="en-US" sz="1600" i="1" dirty="0"/>
                  <a:t>symmetric</a:t>
                </a:r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), then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orthogonally diagonalizable and has only real eigenvalues.</a:t>
                </a:r>
              </a:p>
              <a:p>
                <a:r>
                  <a:rPr lang="en-US" sz="1600" dirty="0"/>
                  <a:t>In other words, there exist real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/>
                  <a:t> (eigenvalues) and orthogonal, non-zero real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/>
                  <a:t> (eigenvectors) such that for each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F9A0FF-2E4F-C04A-A872-72F205CF7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90650"/>
                <a:ext cx="9702800" cy="1354217"/>
              </a:xfrm>
              <a:prstGeom prst="rect">
                <a:avLst/>
              </a:prstGeom>
              <a:blipFill>
                <a:blip r:embed="rId3"/>
                <a:stretch>
                  <a:fillRect l="-523" t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32CE49-EA3A-7444-BD10-45A917BDDDC5}"/>
                  </a:ext>
                </a:extLst>
              </p:cNvPr>
              <p:cNvSpPr txBox="1"/>
              <p:nvPr/>
            </p:nvSpPr>
            <p:spPr>
              <a:xfrm>
                <a:off x="838200" y="3111500"/>
                <a:ext cx="80433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matrix, then the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 matrix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600" dirty="0"/>
                  <a:t> and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are both symmetric.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32CE49-EA3A-7444-BD10-45A917BDD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11500"/>
                <a:ext cx="8043356" cy="338554"/>
              </a:xfrm>
              <a:prstGeom prst="rect">
                <a:avLst/>
              </a:prstGeom>
              <a:blipFill>
                <a:blip r:embed="rId4"/>
                <a:stretch>
                  <a:fillRect l="-315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D11B4E-5CBB-7045-B05A-78B270F9676B}"/>
                  </a:ext>
                </a:extLst>
              </p:cNvPr>
              <p:cNvSpPr txBox="1"/>
              <p:nvPr/>
            </p:nvSpPr>
            <p:spPr>
              <a:xfrm>
                <a:off x="838200" y="3816687"/>
                <a:ext cx="55569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The matrices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share the same </a:t>
                </a:r>
                <a:r>
                  <a:rPr lang="en-US" sz="1600" b="1" dirty="0"/>
                  <a:t>nonzero</a:t>
                </a:r>
                <a:r>
                  <a:rPr lang="en-US" sz="1600" dirty="0"/>
                  <a:t> eigenvalues.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D11B4E-5CBB-7045-B05A-78B270F96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16687"/>
                <a:ext cx="5556970" cy="338554"/>
              </a:xfrm>
              <a:prstGeom prst="rect">
                <a:avLst/>
              </a:prstGeom>
              <a:blipFill>
                <a:blip r:embed="rId5"/>
                <a:stretch>
                  <a:fillRect l="-456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8E56ED-669B-EE42-B001-906ED0728054}"/>
                  </a:ext>
                </a:extLst>
              </p:cNvPr>
              <p:cNvSpPr txBox="1"/>
              <p:nvPr/>
            </p:nvSpPr>
            <p:spPr>
              <a:xfrm>
                <a:off x="1962418" y="4267200"/>
                <a:ext cx="57949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/>
                  <a:t>Proof</a:t>
                </a:r>
                <a:r>
                  <a:rPr lang="en-US" sz="1600" dirty="0"/>
                  <a:t>: let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600" dirty="0"/>
                  <a:t> be a nonzero eigenvector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with eigenvalue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8E56ED-669B-EE42-B001-906ED0728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418" y="4267200"/>
                <a:ext cx="5794920" cy="338554"/>
              </a:xfrm>
              <a:prstGeom prst="rect">
                <a:avLst/>
              </a:prstGeom>
              <a:blipFill>
                <a:blip r:embed="rId6"/>
                <a:stretch>
                  <a:fillRect l="-438" t="-18519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FF02DC-FF7A-0C46-A640-5AE1F3F573C1}"/>
                  </a:ext>
                </a:extLst>
              </p:cNvPr>
              <p:cNvSpPr txBox="1"/>
              <p:nvPr/>
            </p:nvSpPr>
            <p:spPr>
              <a:xfrm>
                <a:off x="4686120" y="4683690"/>
                <a:ext cx="119462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FF02DC-FF7A-0C46-A640-5AE1F3F57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120" y="4683690"/>
                <a:ext cx="1194622" cy="246221"/>
              </a:xfrm>
              <a:prstGeom prst="rect">
                <a:avLst/>
              </a:prstGeom>
              <a:blipFill>
                <a:blip r:embed="rId7"/>
                <a:stretch>
                  <a:fillRect t="-40000" r="-105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31B3F7-A1D5-A947-BE14-3823179282BE}"/>
                  </a:ext>
                </a:extLst>
              </p:cNvPr>
              <p:cNvSpPr txBox="1"/>
              <p:nvPr/>
            </p:nvSpPr>
            <p:spPr>
              <a:xfrm>
                <a:off x="1905038" y="5015984"/>
                <a:ext cx="33876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Multiply both sides with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on the left: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31B3F7-A1D5-A947-BE14-382317928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38" y="5015984"/>
                <a:ext cx="3387659" cy="338554"/>
              </a:xfrm>
              <a:prstGeom prst="rect">
                <a:avLst/>
              </a:prstGeom>
              <a:blipFill>
                <a:blip r:embed="rId8"/>
                <a:stretch>
                  <a:fillRect l="-746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199818-3101-8F46-9403-9B57D9E62B7B}"/>
                  </a:ext>
                </a:extLst>
              </p:cNvPr>
              <p:cNvSpPr txBox="1"/>
              <p:nvPr/>
            </p:nvSpPr>
            <p:spPr>
              <a:xfrm>
                <a:off x="4686120" y="5520020"/>
                <a:ext cx="14562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199818-3101-8F46-9403-9B57D9E62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120" y="5520020"/>
                <a:ext cx="1456296" cy="246221"/>
              </a:xfrm>
              <a:prstGeom prst="rect">
                <a:avLst/>
              </a:prstGeom>
              <a:blipFill>
                <a:blip r:embed="rId9"/>
                <a:stretch>
                  <a:fillRect l="-2586" t="-400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06D65BE6-9121-CE41-8EBE-E53CAD961116}"/>
              </a:ext>
            </a:extLst>
          </p:cNvPr>
          <p:cNvSpPr/>
          <p:nvPr/>
        </p:nvSpPr>
        <p:spPr>
          <a:xfrm>
            <a:off x="6395170" y="5545640"/>
            <a:ext cx="342900" cy="1949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0445D5-261B-4A45-A5BA-6ACBA04BCA93}"/>
                  </a:ext>
                </a:extLst>
              </p:cNvPr>
              <p:cNvSpPr txBox="1"/>
              <p:nvPr/>
            </p:nvSpPr>
            <p:spPr>
              <a:xfrm>
                <a:off x="6990824" y="5515540"/>
                <a:ext cx="17977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0445D5-261B-4A45-A5BA-6ACBA04BC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824" y="5515540"/>
                <a:ext cx="1797736" cy="246221"/>
              </a:xfrm>
              <a:prstGeom prst="rect">
                <a:avLst/>
              </a:prstGeom>
              <a:blipFill>
                <a:blip r:embed="rId10"/>
                <a:stretch>
                  <a:fillRect l="-2797" t="-33333" r="-3497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C57ED4-B3F5-1A40-A5C5-63150DEB93A1}"/>
              </a:ext>
            </a:extLst>
          </p:cNvPr>
          <p:cNvCxnSpPr/>
          <p:nvPr/>
        </p:nvCxnSpPr>
        <p:spPr>
          <a:xfrm>
            <a:off x="7598535" y="5821251"/>
            <a:ext cx="34129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2A7184-7FF4-B24A-BD63-F9C9144CD5CF}"/>
              </a:ext>
            </a:extLst>
          </p:cNvPr>
          <p:cNvCxnSpPr/>
          <p:nvPr/>
        </p:nvCxnSpPr>
        <p:spPr>
          <a:xfrm>
            <a:off x="8363755" y="5821251"/>
            <a:ext cx="34129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6ABF50-2DA4-B341-ABFD-C62C2E08454C}"/>
              </a:ext>
            </a:extLst>
          </p:cNvPr>
          <p:cNvSpPr txBox="1"/>
          <p:nvPr/>
        </p:nvSpPr>
        <p:spPr>
          <a:xfrm>
            <a:off x="7310753" y="5878050"/>
            <a:ext cx="916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eigenvector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4AD98A8D-AC73-F544-8A73-24A22581CA14}"/>
              </a:ext>
            </a:extLst>
          </p:cNvPr>
          <p:cNvSpPr/>
          <p:nvPr/>
        </p:nvSpPr>
        <p:spPr>
          <a:xfrm>
            <a:off x="9041314" y="3778571"/>
            <a:ext cx="283335" cy="2249262"/>
          </a:xfrm>
          <a:prstGeom prst="leftBrace">
            <a:avLst>
              <a:gd name="adj1" fmla="val 8333"/>
              <a:gd name="adj2" fmla="val 8228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94DB82-1C2D-814F-844C-B7574EB3A090}"/>
              </a:ext>
            </a:extLst>
          </p:cNvPr>
          <p:cNvSpPr txBox="1"/>
          <p:nvPr/>
        </p:nvSpPr>
        <p:spPr>
          <a:xfrm>
            <a:off x="9455776" y="3689708"/>
            <a:ext cx="678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Usage: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B79CDA2-A3E1-1A40-9FDD-EE965AB4A464}"/>
                  </a:ext>
                </a:extLst>
              </p:cNvPr>
              <p:cNvSpPr txBox="1"/>
              <p:nvPr/>
            </p:nvSpPr>
            <p:spPr>
              <a:xfrm>
                <a:off x="9397854" y="4037342"/>
                <a:ext cx="25556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if </a:t>
                </a:r>
                <a:r>
                  <a:rPr lang="en-US" sz="1200" i="1" dirty="0"/>
                  <a:t>m</a:t>
                </a:r>
                <a:r>
                  <a:rPr lang="en-US" sz="1200" dirty="0"/>
                  <a:t> and </a:t>
                </a:r>
                <a:r>
                  <a:rPr lang="en-US" sz="1200" i="1" dirty="0"/>
                  <a:t>n</a:t>
                </a:r>
                <a:r>
                  <a:rPr lang="en-US" sz="1200" dirty="0"/>
                  <a:t> are very different, say,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 is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×500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B79CDA2-A3E1-1A40-9FDD-EE965AB4A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854" y="4037342"/>
                <a:ext cx="2555696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1BCB1C-3C24-6C41-8B26-99A4CD4E2200}"/>
                  </a:ext>
                </a:extLst>
              </p:cNvPr>
              <p:cNvSpPr txBox="1"/>
              <p:nvPr/>
            </p:nvSpPr>
            <p:spPr>
              <a:xfrm>
                <a:off x="9391727" y="4595050"/>
                <a:ext cx="25618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Then the quick way to find the eigenvalues of the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500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×500</m:t>
                    </m:r>
                  </m:oMath>
                </a14:m>
                <a:r>
                  <a:rPr lang="en-US" sz="1200" dirty="0"/>
                  <a:t>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2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 is to first find the 2 eigenvalues of the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200" dirty="0"/>
                  <a:t> matrix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200" dirty="0"/>
                  <a:t>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1BCB1C-3C24-6C41-8B26-99A4CD4E2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727" y="4595050"/>
                <a:ext cx="2561824" cy="830997"/>
              </a:xfrm>
              <a:prstGeom prst="rect">
                <a:avLst/>
              </a:prstGeom>
              <a:blipFill>
                <a:blip r:embed="rId1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6C7007-C7CE-DD4F-A334-98484D828F28}"/>
                  </a:ext>
                </a:extLst>
              </p:cNvPr>
              <p:cNvSpPr txBox="1"/>
              <p:nvPr/>
            </p:nvSpPr>
            <p:spPr>
              <a:xfrm>
                <a:off x="9391727" y="5565315"/>
                <a:ext cx="25618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The other 498 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2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 are all zero!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6C7007-C7CE-DD4F-A334-98484D828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727" y="5565315"/>
                <a:ext cx="2561824" cy="461665"/>
              </a:xfrm>
              <a:prstGeom prst="rect">
                <a:avLst/>
              </a:prstGeom>
              <a:blipFill>
                <a:blip r:embed="rId1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45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/>
      <p:bldP spid="19" grpId="0"/>
      <p:bldP spid="20" grpId="0" animBg="1"/>
      <p:bldP spid="21" grpId="0"/>
      <p:bldP spid="22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7E56-0A62-4D4C-956A-C53BA9119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Eigenvalues and eigenvectors of covariance matrix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5F2A8-DCAB-7945-963E-54ABD2B5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82D4-2F62-C740-98F5-1772CD033BF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C5738-B5BA-7343-8A15-F7D22F21F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00B41-A440-8C41-B629-7D47BA9F5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BC3606-FBB8-A74A-B9F6-F67AEF64B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F53A14-A5A4-0346-9A21-390C5F170330}"/>
                  </a:ext>
                </a:extLst>
              </p:cNvPr>
              <p:cNvSpPr/>
              <p:nvPr/>
            </p:nvSpPr>
            <p:spPr>
              <a:xfrm>
                <a:off x="838200" y="1802091"/>
                <a:ext cx="5981061" cy="5679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acc>
                      <m:accPr>
                        <m:chr m:val="̃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𝑎𝑟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𝑎𝑟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 is a symmetric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600" dirty="0"/>
                  <a:t> matrix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F53A14-A5A4-0346-9A21-390C5F170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02091"/>
                <a:ext cx="5981061" cy="567976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1278FA-246A-6741-B6C8-F83193698283}"/>
                  </a:ext>
                </a:extLst>
              </p:cNvPr>
              <p:cNvSpPr txBox="1"/>
              <p:nvPr/>
            </p:nvSpPr>
            <p:spPr>
              <a:xfrm>
                <a:off x="1083069" y="1371680"/>
                <a:ext cx="133902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0" dirty="0"/>
                  <a:t>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/>
                  <a:t>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1278FA-246A-6741-B6C8-F83193698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069" y="1371680"/>
                <a:ext cx="1339021" cy="246221"/>
              </a:xfrm>
              <a:prstGeom prst="rect">
                <a:avLst/>
              </a:prstGeom>
              <a:blipFill>
                <a:blip r:embed="rId4"/>
                <a:stretch>
                  <a:fillRect l="-8411" t="-26316" r="-1869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D7FBB320-66A3-664D-8152-01246776CDEF}"/>
              </a:ext>
            </a:extLst>
          </p:cNvPr>
          <p:cNvSpPr/>
          <p:nvPr/>
        </p:nvSpPr>
        <p:spPr>
          <a:xfrm>
            <a:off x="6941542" y="1983048"/>
            <a:ext cx="354169" cy="20606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D341E5-B701-1D4D-885F-DEA15E880D33}"/>
              </a:ext>
            </a:extLst>
          </p:cNvPr>
          <p:cNvSpPr txBox="1"/>
          <p:nvPr/>
        </p:nvSpPr>
        <p:spPr>
          <a:xfrm>
            <a:off x="7695127" y="1617901"/>
            <a:ext cx="3194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There are 2 eigenvectors and 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A4808D-2C9B-BB49-8680-9F7C479FD2C4}"/>
                  </a:ext>
                </a:extLst>
              </p:cNvPr>
              <p:cNvSpPr txBox="1"/>
              <p:nvPr/>
            </p:nvSpPr>
            <p:spPr>
              <a:xfrm>
                <a:off x="7836794" y="2072898"/>
                <a:ext cx="103746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A4808D-2C9B-BB49-8680-9F7C479FD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794" y="2072898"/>
                <a:ext cx="1037463" cy="246221"/>
              </a:xfrm>
              <a:prstGeom prst="rect">
                <a:avLst/>
              </a:prstGeom>
              <a:blipFill>
                <a:blip r:embed="rId5"/>
                <a:stretch>
                  <a:fillRect l="-3614" r="-120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5EEDFC-6920-D345-8AB5-15824FE096DD}"/>
                  </a:ext>
                </a:extLst>
              </p:cNvPr>
              <p:cNvSpPr txBox="1"/>
              <p:nvPr/>
            </p:nvSpPr>
            <p:spPr>
              <a:xfrm>
                <a:off x="9211224" y="2072897"/>
                <a:ext cx="105169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5EEDFC-6920-D345-8AB5-15824FE09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224" y="2072897"/>
                <a:ext cx="1051698" cy="246221"/>
              </a:xfrm>
              <a:prstGeom prst="rect">
                <a:avLst/>
              </a:prstGeom>
              <a:blipFill>
                <a:blip r:embed="rId6"/>
                <a:stretch>
                  <a:fillRect l="-3571" r="-1190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66AFFB-A779-AB4C-BAF8-70E59CAF1D02}"/>
                  </a:ext>
                </a:extLst>
              </p:cNvPr>
              <p:cNvSpPr txBox="1"/>
              <p:nvPr/>
            </p:nvSpPr>
            <p:spPr>
              <a:xfrm>
                <a:off x="992917" y="2651460"/>
                <a:ext cx="30298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Total variance in data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66AFFB-A779-AB4C-BAF8-70E59CAF1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917" y="2651460"/>
                <a:ext cx="3029868" cy="338554"/>
              </a:xfrm>
              <a:prstGeom prst="rect">
                <a:avLst/>
              </a:prstGeom>
              <a:blipFill>
                <a:blip r:embed="rId7"/>
                <a:stretch>
                  <a:fillRect l="-833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62A211-590A-4144-8C64-72E5F1466487}"/>
                  </a:ext>
                </a:extLst>
              </p:cNvPr>
              <p:cNvSpPr txBox="1"/>
              <p:nvPr/>
            </p:nvSpPr>
            <p:spPr>
              <a:xfrm>
                <a:off x="4282226" y="2594329"/>
                <a:ext cx="3766737" cy="452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PC1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accounts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sz="1600" dirty="0"/>
                  <a:t> of the total variance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62A211-590A-4144-8C64-72E5F1466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226" y="2594329"/>
                <a:ext cx="3766737" cy="452816"/>
              </a:xfrm>
              <a:prstGeom prst="rect">
                <a:avLst/>
              </a:prstGeom>
              <a:blipFill>
                <a:blip r:embed="rId8"/>
                <a:stretch>
                  <a:fillRect l="-671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BDAFBB-B6D2-E14C-BC86-F11A20751EA3}"/>
                  </a:ext>
                </a:extLst>
              </p:cNvPr>
              <p:cNvSpPr/>
              <p:nvPr/>
            </p:nvSpPr>
            <p:spPr>
              <a:xfrm>
                <a:off x="8355525" y="2594329"/>
                <a:ext cx="2047740" cy="4528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PC1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accounts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BDAFBB-B6D2-E14C-BC86-F11A20751E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525" y="2594329"/>
                <a:ext cx="2047740" cy="452816"/>
              </a:xfrm>
              <a:prstGeom prst="rect">
                <a:avLst/>
              </a:prstGeom>
              <a:blipFill>
                <a:blip r:embed="rId9"/>
                <a:stretch>
                  <a:fillRect l="-1235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B1FF6C-B9F0-2B47-AD5A-986752000DD8}"/>
              </a:ext>
            </a:extLst>
          </p:cNvPr>
          <p:cNvCxnSpPr/>
          <p:nvPr/>
        </p:nvCxnSpPr>
        <p:spPr>
          <a:xfrm>
            <a:off x="927279" y="3200402"/>
            <a:ext cx="10203182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1E5288-AA29-6346-9F17-C6A226E3CB62}"/>
                  </a:ext>
                </a:extLst>
              </p:cNvPr>
              <p:cNvSpPr txBox="1"/>
              <p:nvPr/>
            </p:nvSpPr>
            <p:spPr>
              <a:xfrm>
                <a:off x="1083069" y="3528579"/>
                <a:ext cx="48835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0" dirty="0"/>
                  <a:t>What 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/>
                  <a:t>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sym typeface="Wingdings" pitchFamily="2" charset="2"/>
                  </a:rPr>
                  <a:t> high dimensional data with </a:t>
                </a:r>
                <a:r>
                  <a:rPr lang="en-US" sz="1600" i="1" dirty="0">
                    <a:sym typeface="Wingdings" pitchFamily="2" charset="2"/>
                  </a:rPr>
                  <a:t>n</a:t>
                </a:r>
                <a:r>
                  <a:rPr lang="en-US" sz="1600" dirty="0">
                    <a:sym typeface="Wingdings" pitchFamily="2" charset="2"/>
                  </a:rPr>
                  <a:t> features</a:t>
                </a:r>
                <a:endParaRPr 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1E5288-AA29-6346-9F17-C6A226E3C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069" y="3528579"/>
                <a:ext cx="4883516" cy="246221"/>
              </a:xfrm>
              <a:prstGeom prst="rect">
                <a:avLst/>
              </a:prstGeom>
              <a:blipFill>
                <a:blip r:embed="rId10"/>
                <a:stretch>
                  <a:fillRect l="-2332" t="-30000" r="-1295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21FB5B-9A4A-BC4B-89E4-B40160B57A52}"/>
                  </a:ext>
                </a:extLst>
              </p:cNvPr>
              <p:cNvSpPr/>
              <p:nvPr/>
            </p:nvSpPr>
            <p:spPr>
              <a:xfrm>
                <a:off x="586848" y="3966098"/>
                <a:ext cx="7028142" cy="10501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acc>
                      <m:accPr>
                        <m:chr m:val="̃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brk m:alnAt="7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𝑎𝑟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𝑜𝑣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𝑉𝑎𝑟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𝐶𝑜𝑣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</m:eqAr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𝑜𝑣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𝑜𝑣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𝑉𝑎𝑟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 is a symmetric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matrix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021FB5B-9A4A-BC4B-89E4-B40160B57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48" y="3966098"/>
                <a:ext cx="7028142" cy="1050159"/>
              </a:xfrm>
              <a:prstGeom prst="rect">
                <a:avLst/>
              </a:prstGeom>
              <a:blipFill>
                <a:blip r:embed="rId11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>
            <a:extLst>
              <a:ext uri="{FF2B5EF4-FFF2-40B4-BE49-F238E27FC236}">
                <a16:creationId xmlns:a16="http://schemas.microsoft.com/office/drawing/2014/main" id="{5ACA61C4-9976-C34E-84CD-7D23D54202C4}"/>
              </a:ext>
            </a:extLst>
          </p:cNvPr>
          <p:cNvSpPr/>
          <p:nvPr/>
        </p:nvSpPr>
        <p:spPr>
          <a:xfrm>
            <a:off x="7614990" y="4392176"/>
            <a:ext cx="354169" cy="20606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5024E8-A3EC-2B40-959E-DA92FE6C417C}"/>
              </a:ext>
            </a:extLst>
          </p:cNvPr>
          <p:cNvSpPr txBox="1"/>
          <p:nvPr/>
        </p:nvSpPr>
        <p:spPr>
          <a:xfrm>
            <a:off x="8159015" y="3609559"/>
            <a:ext cx="3194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There are </a:t>
            </a:r>
            <a:r>
              <a:rPr lang="en-US" sz="1400" i="1" dirty="0"/>
              <a:t>n</a:t>
            </a:r>
            <a:r>
              <a:rPr lang="en-US" sz="1400" dirty="0"/>
              <a:t> eigenvectors and 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89AD17-7618-2046-ADBE-4F79602A7D57}"/>
                  </a:ext>
                </a:extLst>
              </p:cNvPr>
              <p:cNvSpPr txBox="1"/>
              <p:nvPr/>
            </p:nvSpPr>
            <p:spPr>
              <a:xfrm>
                <a:off x="8155439" y="4064556"/>
                <a:ext cx="103746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89AD17-7618-2046-ADBE-4F79602A7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439" y="4064556"/>
                <a:ext cx="1037463" cy="246221"/>
              </a:xfrm>
              <a:prstGeom prst="rect">
                <a:avLst/>
              </a:prstGeom>
              <a:blipFill>
                <a:blip r:embed="rId12"/>
                <a:stretch>
                  <a:fillRect l="-3614" r="-120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7EE155-29AA-DD4D-A16B-C59727A35A19}"/>
                  </a:ext>
                </a:extLst>
              </p:cNvPr>
              <p:cNvSpPr txBox="1"/>
              <p:nvPr/>
            </p:nvSpPr>
            <p:spPr>
              <a:xfrm>
                <a:off x="9408625" y="4064555"/>
                <a:ext cx="105169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7EE155-29AA-DD4D-A16B-C59727A35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625" y="4064555"/>
                <a:ext cx="1051698" cy="246221"/>
              </a:xfrm>
              <a:prstGeom prst="rect">
                <a:avLst/>
              </a:prstGeom>
              <a:blipFill>
                <a:blip r:embed="rId13"/>
                <a:stretch>
                  <a:fillRect l="-3571" r="-119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29AD5B-F528-AF4F-A50C-DBEEFFE5B449}"/>
                  </a:ext>
                </a:extLst>
              </p:cNvPr>
              <p:cNvSpPr txBox="1"/>
              <p:nvPr/>
            </p:nvSpPr>
            <p:spPr>
              <a:xfrm>
                <a:off x="10995785" y="4064554"/>
                <a:ext cx="113056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29AD5B-F528-AF4F-A50C-DBEEFFE5B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5785" y="4064554"/>
                <a:ext cx="1130566" cy="246221"/>
              </a:xfrm>
              <a:prstGeom prst="rect">
                <a:avLst/>
              </a:prstGeom>
              <a:blipFill>
                <a:blip r:embed="rId14"/>
                <a:stretch>
                  <a:fillRect l="-111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961FD55F-3D55-9349-BCD4-0919343FB538}"/>
              </a:ext>
            </a:extLst>
          </p:cNvPr>
          <p:cNvSpPr txBox="1"/>
          <p:nvPr/>
        </p:nvSpPr>
        <p:spPr>
          <a:xfrm>
            <a:off x="10518763" y="3981365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EE0E6DD-AEEE-DC44-B0DF-087E59940362}"/>
                  </a:ext>
                </a:extLst>
              </p:cNvPr>
              <p:cNvSpPr txBox="1"/>
              <p:nvPr/>
            </p:nvSpPr>
            <p:spPr>
              <a:xfrm>
                <a:off x="10553924" y="2022831"/>
                <a:ext cx="11530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EE0E6DD-AEEE-DC44-B0DF-087E59940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924" y="2022831"/>
                <a:ext cx="1153073" cy="338554"/>
              </a:xfrm>
              <a:prstGeom prst="rect">
                <a:avLst/>
              </a:prstGeom>
              <a:blipFill>
                <a:blip r:embed="rId15"/>
                <a:stretch>
                  <a:fillRect l="-2174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795B4C-AAE7-B147-9019-978B8CAD6718}"/>
                  </a:ext>
                </a:extLst>
              </p:cNvPr>
              <p:cNvSpPr txBox="1"/>
              <p:nvPr/>
            </p:nvSpPr>
            <p:spPr>
              <a:xfrm>
                <a:off x="8252586" y="4489063"/>
                <a:ext cx="2079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&gt;⋯&gt;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795B4C-AAE7-B147-9019-978B8CAD6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586" y="4489063"/>
                <a:ext cx="2079865" cy="338554"/>
              </a:xfrm>
              <a:prstGeom prst="rect">
                <a:avLst/>
              </a:prstGeom>
              <a:blipFill>
                <a:blip r:embed="rId16"/>
                <a:stretch>
                  <a:fillRect l="-1212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4F95-DCA8-8246-BC11-91960BD587B4}"/>
                  </a:ext>
                </a:extLst>
              </p:cNvPr>
              <p:cNvSpPr txBox="1"/>
              <p:nvPr/>
            </p:nvSpPr>
            <p:spPr>
              <a:xfrm>
                <a:off x="927279" y="5333272"/>
                <a:ext cx="39371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Total variance in data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044F95-DCA8-8246-BC11-91960BD58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79" y="5333272"/>
                <a:ext cx="3937103" cy="338554"/>
              </a:xfrm>
              <a:prstGeom prst="rect">
                <a:avLst/>
              </a:prstGeom>
              <a:blipFill>
                <a:blip r:embed="rId17"/>
                <a:stretch>
                  <a:fillRect l="-643"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88541E-0224-154F-B62F-E3590D6FCA6B}"/>
                  </a:ext>
                </a:extLst>
              </p:cNvPr>
              <p:cNvSpPr txBox="1"/>
              <p:nvPr/>
            </p:nvSpPr>
            <p:spPr>
              <a:xfrm>
                <a:off x="5137925" y="5276141"/>
                <a:ext cx="3766737" cy="452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PC1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accounts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sz="1600" dirty="0"/>
                  <a:t> of the total variance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88541E-0224-154F-B62F-E3590D6FC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925" y="5276141"/>
                <a:ext cx="3766737" cy="452816"/>
              </a:xfrm>
              <a:prstGeom prst="rect">
                <a:avLst/>
              </a:prstGeom>
              <a:blipFill>
                <a:blip r:embed="rId18"/>
                <a:stretch>
                  <a:fillRect l="-67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DC60A19-3FFB-0F42-B1D0-4647369419F7}"/>
                  </a:ext>
                </a:extLst>
              </p:cNvPr>
              <p:cNvSpPr/>
              <p:nvPr/>
            </p:nvSpPr>
            <p:spPr>
              <a:xfrm>
                <a:off x="9211224" y="5276141"/>
                <a:ext cx="2047740" cy="4528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PC1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accounts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DC60A19-3FFB-0F42-B1D0-4647369419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224" y="5276141"/>
                <a:ext cx="2047740" cy="452816"/>
              </a:xfrm>
              <a:prstGeom prst="rect">
                <a:avLst/>
              </a:prstGeom>
              <a:blipFill>
                <a:blip r:embed="rId19"/>
                <a:stretch>
                  <a:fillRect l="-1227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E5BDE158-8C01-C64D-A7F5-A8DB4BA33B19}"/>
              </a:ext>
            </a:extLst>
          </p:cNvPr>
          <p:cNvSpPr txBox="1"/>
          <p:nvPr/>
        </p:nvSpPr>
        <p:spPr>
          <a:xfrm>
            <a:off x="8614176" y="5855015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D53C3FA-9154-FF49-AEC4-4239CE5DF70E}"/>
                  </a:ext>
                </a:extLst>
              </p:cNvPr>
              <p:cNvSpPr/>
              <p:nvPr/>
            </p:nvSpPr>
            <p:spPr>
              <a:xfrm>
                <a:off x="9211224" y="5861108"/>
                <a:ext cx="2102242" cy="4528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PC</a:t>
                </a:r>
                <a:r>
                  <a:rPr lang="en-US" sz="1600" i="1" dirty="0"/>
                  <a:t>n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/>
                  <a:t> accounts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D53C3FA-9154-FF49-AEC4-4239CE5DF7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224" y="5861108"/>
                <a:ext cx="2102242" cy="452816"/>
              </a:xfrm>
              <a:prstGeom prst="rect">
                <a:avLst/>
              </a:prstGeom>
              <a:blipFill>
                <a:blip r:embed="rId20"/>
                <a:stretch>
                  <a:fillRect l="-1198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74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8" grpId="0"/>
      <p:bldP spid="19" grpId="0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B0B35-FE66-0245-8CDD-C6C2B2569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Finding eigenvalues and eigenvectors in Python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49078-2196-6244-B397-F38824084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82D4-2F62-C740-98F5-1772CD033BF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579FD-7C3F-2444-9817-390D74E3B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CD241-F053-C146-ABD1-E21B6368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DE4BF5-D7F7-FA40-AEBB-2BBACCA94A24}"/>
              </a:ext>
            </a:extLst>
          </p:cNvPr>
          <p:cNvSpPr txBox="1"/>
          <p:nvPr/>
        </p:nvSpPr>
        <p:spPr>
          <a:xfrm>
            <a:off x="838200" y="1543050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linalg</a:t>
            </a:r>
            <a:r>
              <a:rPr lang="en-US" dirty="0"/>
              <a:t> module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EFC031-A9C6-DE48-9221-75594C818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2083833"/>
            <a:ext cx="5426075" cy="274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63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0333-64AC-DB46-B890-285EDE61C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5CDC-1C53-CA46-8180-37B7D9FC3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What is &amp; Why do we need PCA?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How to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Applications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98ABC-87D4-414D-B2C8-8DBAADB47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82D4-2F62-C740-98F5-1772CD033BF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4DB5E-5A9F-C342-B090-4C2B1832F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23C9E-F783-CC4F-8934-DD41A8ED1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9EAE75-3812-8F41-B518-E8D465B6D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77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8168A-B4CD-9F4D-AA6F-2CB721695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8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Reduce to </a:t>
            </a:r>
            <a:r>
              <a:rPr lang="en-US" sz="3600" i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k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dimensions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3BB9F-FE66-FB4C-ADC9-B14C042F1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82D4-2F62-C740-98F5-1772CD033BF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3A070-3DE4-0E4D-92BE-24729EC5C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0D8F9-8335-6646-AFBF-0C482E668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82C64-840D-3D4C-9E07-C5CF1FE59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30A40F-6804-AB40-BBEA-42839C088095}"/>
                  </a:ext>
                </a:extLst>
              </p:cNvPr>
              <p:cNvSpPr/>
              <p:nvPr/>
            </p:nvSpPr>
            <p:spPr>
              <a:xfrm>
                <a:off x="947148" y="1378319"/>
                <a:ext cx="10302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/>
                  <a:t> is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30A40F-6804-AB40-BBEA-42839C088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48" y="1378319"/>
                <a:ext cx="1030282" cy="338554"/>
              </a:xfrm>
              <a:prstGeom prst="rect">
                <a:avLst/>
              </a:prstGeom>
              <a:blipFill>
                <a:blip r:embed="rId3"/>
                <a:stretch>
                  <a:fillRect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F9A1C42-5221-114F-9CE3-2DC728C3086C}"/>
                  </a:ext>
                </a:extLst>
              </p:cNvPr>
              <p:cNvSpPr/>
              <p:nvPr/>
            </p:nvSpPr>
            <p:spPr>
              <a:xfrm>
                <a:off x="2305690" y="1332964"/>
                <a:ext cx="1732910" cy="441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acc>
                      <m:accPr>
                        <m:chr m:val="̃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600" dirty="0"/>
                  <a:t>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F9A1C42-5221-114F-9CE3-2DC728C30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690" y="1332964"/>
                <a:ext cx="1732910" cy="441275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460A89-C2FE-FA45-913D-15A5329C5DC4}"/>
                  </a:ext>
                </a:extLst>
              </p:cNvPr>
              <p:cNvSpPr txBox="1"/>
              <p:nvPr/>
            </p:nvSpPr>
            <p:spPr>
              <a:xfrm>
                <a:off x="4571999" y="1378319"/>
                <a:ext cx="33063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/>
                  <a:t>n</a:t>
                </a:r>
                <a:r>
                  <a:rPr lang="en-US" sz="1600" dirty="0"/>
                  <a:t> eigenvectors and eigenvalues: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460A89-C2FE-FA45-913D-15A5329C5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1378319"/>
                <a:ext cx="3306354" cy="338554"/>
              </a:xfrm>
              <a:prstGeom prst="rect">
                <a:avLst/>
              </a:prstGeom>
              <a:blipFill>
                <a:blip r:embed="rId5"/>
                <a:stretch>
                  <a:fillRect l="-1154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6C589A-12E3-3C48-9161-07E462E9BC05}"/>
                  </a:ext>
                </a:extLst>
              </p:cNvPr>
              <p:cNvSpPr txBox="1"/>
              <p:nvPr/>
            </p:nvSpPr>
            <p:spPr>
              <a:xfrm>
                <a:off x="947148" y="2047741"/>
                <a:ext cx="72998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Select the top k 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, with top k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&gt;⋯&gt;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6C589A-12E3-3C48-9161-07E462E9B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48" y="2047741"/>
                <a:ext cx="7299819" cy="338554"/>
              </a:xfrm>
              <a:prstGeom prst="rect">
                <a:avLst/>
              </a:prstGeom>
              <a:blipFill>
                <a:blip r:embed="rId6"/>
                <a:stretch>
                  <a:fillRect l="-348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A66FF2-7759-A64B-B8BA-F48FAF414BAC}"/>
                  </a:ext>
                </a:extLst>
              </p:cNvPr>
              <p:cNvSpPr txBox="1"/>
              <p:nvPr/>
            </p:nvSpPr>
            <p:spPr>
              <a:xfrm>
                <a:off x="1457831" y="2716040"/>
                <a:ext cx="1559978" cy="70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A66FF2-7759-A64B-B8BA-F48FAF414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831" y="2716040"/>
                <a:ext cx="1559978" cy="709105"/>
              </a:xfrm>
              <a:prstGeom prst="rect">
                <a:avLst/>
              </a:prstGeom>
              <a:blipFill>
                <a:blip r:embed="rId7"/>
                <a:stretch>
                  <a:fillRect l="-806" t="-175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CD4DB4-E7BD-8B4B-8182-69C1E237D526}"/>
                  </a:ext>
                </a:extLst>
              </p:cNvPr>
              <p:cNvSpPr txBox="1"/>
              <p:nvPr/>
            </p:nvSpPr>
            <p:spPr>
              <a:xfrm>
                <a:off x="1941359" y="3597699"/>
                <a:ext cx="72866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/>
                  <a:t> matrix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CD4DB4-E7BD-8B4B-8182-69C1E237D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359" y="3597699"/>
                <a:ext cx="728661" cy="184666"/>
              </a:xfrm>
              <a:prstGeom prst="rect">
                <a:avLst/>
              </a:prstGeom>
              <a:blipFill>
                <a:blip r:embed="rId8"/>
                <a:stretch>
                  <a:fillRect l="-5172" t="-18750" r="-10345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67CFFCE-CC19-B747-ACD7-9AD487A668CB}"/>
              </a:ext>
            </a:extLst>
          </p:cNvPr>
          <p:cNvSpPr txBox="1"/>
          <p:nvPr/>
        </p:nvSpPr>
        <p:spPr>
          <a:xfrm>
            <a:off x="3251816" y="2716040"/>
            <a:ext cx="1579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Span to a k-dimensional subspace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F6AB439-4C60-C24A-9795-7EC5A8FE9F54}"/>
              </a:ext>
            </a:extLst>
          </p:cNvPr>
          <p:cNvSpPr/>
          <p:nvPr/>
        </p:nvSpPr>
        <p:spPr>
          <a:xfrm>
            <a:off x="4597057" y="2954682"/>
            <a:ext cx="468014" cy="23182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49877C-F9C6-364C-AD7C-46CCBA13DD51}"/>
                  </a:ext>
                </a:extLst>
              </p:cNvPr>
              <p:cNvSpPr txBox="1"/>
              <p:nvPr/>
            </p:nvSpPr>
            <p:spPr>
              <a:xfrm>
                <a:off x="5201545" y="2773074"/>
                <a:ext cx="2047262" cy="595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Project data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/>
                  <a:t> into this subspace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49877C-F9C6-364C-AD7C-46CCBA13D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545" y="2773074"/>
                <a:ext cx="2047262" cy="595035"/>
              </a:xfrm>
              <a:prstGeom prst="rect">
                <a:avLst/>
              </a:prstGeom>
              <a:blipFill>
                <a:blip r:embed="rId9"/>
                <a:stretch>
                  <a:fillRect l="-1235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907325-F996-3A43-B1E4-2C9E9CFE7821}"/>
                  </a:ext>
                </a:extLst>
              </p:cNvPr>
              <p:cNvSpPr txBox="1"/>
              <p:nvPr/>
            </p:nvSpPr>
            <p:spPr>
              <a:xfrm>
                <a:off x="7269644" y="2472896"/>
                <a:ext cx="2874954" cy="11953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907325-F996-3A43-B1E4-2C9E9CFE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644" y="2472896"/>
                <a:ext cx="2874954" cy="1195392"/>
              </a:xfrm>
              <a:prstGeom prst="rect">
                <a:avLst/>
              </a:prstGeom>
              <a:blipFill>
                <a:blip r:embed="rId10"/>
                <a:stretch>
                  <a:fillRect l="-877" b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D4CD50F-7BCB-D045-91AE-10A3E072E1B2}"/>
              </a:ext>
            </a:extLst>
          </p:cNvPr>
          <p:cNvCxnSpPr>
            <a:cxnSpLocks/>
          </p:cNvCxnSpPr>
          <p:nvPr/>
        </p:nvCxnSpPr>
        <p:spPr>
          <a:xfrm>
            <a:off x="8153400" y="3251200"/>
            <a:ext cx="2455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18DD64-AA30-A04C-9D1B-F0E55D618FCE}"/>
              </a:ext>
            </a:extLst>
          </p:cNvPr>
          <p:cNvCxnSpPr>
            <a:cxnSpLocks/>
          </p:cNvCxnSpPr>
          <p:nvPr/>
        </p:nvCxnSpPr>
        <p:spPr>
          <a:xfrm>
            <a:off x="9660467" y="3782365"/>
            <a:ext cx="38946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1989E6-D8AC-EA43-8318-93B825A843E4}"/>
                  </a:ext>
                </a:extLst>
              </p:cNvPr>
              <p:cNvSpPr txBox="1"/>
              <p:nvPr/>
            </p:nvSpPr>
            <p:spPr>
              <a:xfrm>
                <a:off x="8115352" y="3365956"/>
                <a:ext cx="32162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1989E6-D8AC-EA43-8318-93B825A84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352" y="3365956"/>
                <a:ext cx="321627" cy="184666"/>
              </a:xfrm>
              <a:prstGeom prst="rect">
                <a:avLst/>
              </a:prstGeom>
              <a:blipFill>
                <a:blip r:embed="rId11"/>
                <a:stretch>
                  <a:fillRect l="-3846" r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E100FD-28FB-2E48-A3DB-A7D4C1276766}"/>
                  </a:ext>
                </a:extLst>
              </p:cNvPr>
              <p:cNvSpPr txBox="1"/>
              <p:nvPr/>
            </p:nvSpPr>
            <p:spPr>
              <a:xfrm>
                <a:off x="9694386" y="3869608"/>
                <a:ext cx="32028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E100FD-28FB-2E48-A3DB-A7D4C1276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386" y="3869608"/>
                <a:ext cx="320280" cy="184666"/>
              </a:xfrm>
              <a:prstGeom prst="rect">
                <a:avLst/>
              </a:prstGeom>
              <a:blipFill>
                <a:blip r:embed="rId12"/>
                <a:stretch>
                  <a:fillRect l="-7407" r="-740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DAF8ABA-04C8-D24A-B681-42BA5D88FD0A}"/>
              </a:ext>
            </a:extLst>
          </p:cNvPr>
          <p:cNvSpPr txBox="1"/>
          <p:nvPr/>
        </p:nvSpPr>
        <p:spPr>
          <a:xfrm>
            <a:off x="947148" y="4226143"/>
            <a:ext cx="340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 </a:t>
            </a:r>
            <a:r>
              <a:rPr lang="en-US" sz="1600" i="1" dirty="0"/>
              <a:t>m</a:t>
            </a:r>
            <a:r>
              <a:rPr lang="en-US" sz="1600" dirty="0"/>
              <a:t> examples into new subspace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5BAA84F-9BF0-3044-ABA9-6D0E28EF727D}"/>
                  </a:ext>
                </a:extLst>
              </p:cNvPr>
              <p:cNvSpPr/>
              <p:nvPr/>
            </p:nvSpPr>
            <p:spPr>
              <a:xfrm>
                <a:off x="1457831" y="4728639"/>
                <a:ext cx="3351622" cy="1116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5BAA84F-9BF0-3044-ABA9-6D0E28EF7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831" y="4728639"/>
                <a:ext cx="3351622" cy="111601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374A7BA-6B41-864B-B907-637346B10FC9}"/>
              </a:ext>
            </a:extLst>
          </p:cNvPr>
          <p:cNvCxnSpPr>
            <a:cxnSpLocks/>
          </p:cNvCxnSpPr>
          <p:nvPr/>
        </p:nvCxnSpPr>
        <p:spPr>
          <a:xfrm>
            <a:off x="2670020" y="5844650"/>
            <a:ext cx="2455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F3C8ED6-00DD-0D4B-BE94-2D034AB3B193}"/>
              </a:ext>
            </a:extLst>
          </p:cNvPr>
          <p:cNvCxnSpPr>
            <a:cxnSpLocks/>
          </p:cNvCxnSpPr>
          <p:nvPr/>
        </p:nvCxnSpPr>
        <p:spPr>
          <a:xfrm>
            <a:off x="3437467" y="5518150"/>
            <a:ext cx="81279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B16294-6663-FB4A-8659-82EA344B27FD}"/>
                  </a:ext>
                </a:extLst>
              </p:cNvPr>
              <p:cNvSpPr/>
              <p:nvPr/>
            </p:nvSpPr>
            <p:spPr>
              <a:xfrm>
                <a:off x="2537395" y="5956622"/>
                <a:ext cx="51078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B16294-6663-FB4A-8659-82EA344B2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395" y="5956622"/>
                <a:ext cx="510781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20C78A0-B7A9-854F-BD43-F405B801FC0A}"/>
                  </a:ext>
                </a:extLst>
              </p:cNvPr>
              <p:cNvSpPr/>
              <p:nvPr/>
            </p:nvSpPr>
            <p:spPr>
              <a:xfrm>
                <a:off x="3545728" y="5592401"/>
                <a:ext cx="55220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20C78A0-B7A9-854F-BD43-F405B801F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728" y="5592401"/>
                <a:ext cx="552202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E3D2DB-6221-6C4B-AE26-F1BC9BA3E702}"/>
              </a:ext>
            </a:extLst>
          </p:cNvPr>
          <p:cNvCxnSpPr>
            <a:cxnSpLocks/>
          </p:cNvCxnSpPr>
          <p:nvPr/>
        </p:nvCxnSpPr>
        <p:spPr>
          <a:xfrm>
            <a:off x="1521215" y="5511665"/>
            <a:ext cx="2455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EF07CFA-E963-2C48-84A8-510D05342960}"/>
                  </a:ext>
                </a:extLst>
              </p:cNvPr>
              <p:cNvSpPr/>
              <p:nvPr/>
            </p:nvSpPr>
            <p:spPr>
              <a:xfrm>
                <a:off x="1384283" y="5580026"/>
                <a:ext cx="55085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EF07CFA-E963-2C48-84A8-510D053429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283" y="5580026"/>
                <a:ext cx="550856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27B6A-1D06-0D4F-BE36-C7B08F383C94}"/>
              </a:ext>
            </a:extLst>
          </p:cNvPr>
          <p:cNvSpPr/>
          <p:nvPr/>
        </p:nvSpPr>
        <p:spPr>
          <a:xfrm>
            <a:off x="5065071" y="4728639"/>
            <a:ext cx="311262" cy="1227983"/>
          </a:xfrm>
          <a:prstGeom prst="rightBrace">
            <a:avLst>
              <a:gd name="adj1" fmla="val 40974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BA4CD7-6D37-3F4E-B643-D236E68EDBC6}"/>
              </a:ext>
            </a:extLst>
          </p:cNvPr>
          <p:cNvSpPr txBox="1"/>
          <p:nvPr/>
        </p:nvSpPr>
        <p:spPr>
          <a:xfrm>
            <a:off x="5579533" y="5113867"/>
            <a:ext cx="3882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Reduce </a:t>
            </a:r>
            <a:r>
              <a:rPr lang="en-US" sz="1600" i="1" dirty="0"/>
              <a:t>n</a:t>
            </a:r>
            <a:r>
              <a:rPr lang="en-US" sz="1600" dirty="0"/>
              <a:t>-dimensional data to </a:t>
            </a:r>
            <a:r>
              <a:rPr lang="en-US" sz="1600" i="1" dirty="0"/>
              <a:t>k</a:t>
            </a:r>
            <a:r>
              <a:rPr lang="en-US" sz="1600" dirty="0"/>
              <a:t>-dimensional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9F6C3CA-7FF6-7744-8499-4765F03C1ECE}"/>
                  </a:ext>
                </a:extLst>
              </p:cNvPr>
              <p:cNvSpPr txBox="1"/>
              <p:nvPr/>
            </p:nvSpPr>
            <p:spPr>
              <a:xfrm>
                <a:off x="5544334" y="5500908"/>
                <a:ext cx="43556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600" dirty="0"/>
                  <a:t> are the coordinates of data in the new subspace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9F6C3CA-7FF6-7744-8499-4765F03C1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334" y="5500908"/>
                <a:ext cx="4355680" cy="338554"/>
              </a:xfrm>
              <a:prstGeom prst="rect">
                <a:avLst/>
              </a:prstGeom>
              <a:blipFill>
                <a:blip r:embed="rId17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1D0A81E7-E372-2343-9183-A24AF8B7E0C7}"/>
              </a:ext>
            </a:extLst>
          </p:cNvPr>
          <p:cNvSpPr txBox="1"/>
          <p:nvPr/>
        </p:nvSpPr>
        <p:spPr>
          <a:xfrm>
            <a:off x="5544334" y="5887949"/>
            <a:ext cx="2120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For visualization, k = 2 or 3</a:t>
            </a:r>
          </a:p>
        </p:txBody>
      </p:sp>
    </p:spTree>
    <p:extLst>
      <p:ext uri="{BB962C8B-B14F-4D97-AF65-F5344CB8AC3E}">
        <p14:creationId xmlns:p14="http://schemas.microsoft.com/office/powerpoint/2010/main" val="34245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 animBg="1"/>
      <p:bldP spid="17" grpId="0"/>
      <p:bldP spid="18" grpId="0"/>
      <p:bldP spid="22" grpId="0"/>
      <p:bldP spid="23" grpId="0"/>
      <p:bldP spid="24" grpId="0"/>
      <p:bldP spid="25" grpId="0"/>
      <p:bldP spid="30" grpId="0"/>
      <p:bldP spid="31" grpId="0"/>
      <p:bldP spid="33" grpId="0"/>
      <p:bldP spid="34" grpId="0" animBg="1"/>
      <p:bldP spid="35" grpId="0"/>
      <p:bldP spid="36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6C41-FBA7-A344-8829-691FAAF6E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312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Covariance matrix of the transformed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B97A5-6937-E44B-92C4-D67302F75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82D4-2F62-C740-98F5-1772CD033BF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93867-5994-5F43-BD73-1E1F2EFF0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159D1-FCC1-A54B-A622-A52F13535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3D2E9-26B0-1B46-B5CB-226CF170C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B11BBCA-CC0D-E441-A68E-729175508284}"/>
                  </a:ext>
                </a:extLst>
              </p:cNvPr>
              <p:cNvSpPr/>
              <p:nvPr/>
            </p:nvSpPr>
            <p:spPr>
              <a:xfrm>
                <a:off x="838200" y="1452881"/>
                <a:ext cx="230518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600" dirty="0"/>
                  <a:t> is the transformed data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B11BBCA-CC0D-E441-A68E-729175508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52881"/>
                <a:ext cx="2305183" cy="338554"/>
              </a:xfrm>
              <a:prstGeom prst="rect">
                <a:avLst/>
              </a:prstGeom>
              <a:blipFill>
                <a:blip r:embed="rId3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9F904A-BB86-EE44-9A09-E1E2E5598E77}"/>
                  </a:ext>
                </a:extLst>
              </p:cNvPr>
              <p:cNvSpPr txBox="1"/>
              <p:nvPr/>
            </p:nvSpPr>
            <p:spPr>
              <a:xfrm>
                <a:off x="838200" y="1886598"/>
                <a:ext cx="2928879" cy="441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Its covariance matrix: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9F904A-BB86-EE44-9A09-E1E2E5598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86598"/>
                <a:ext cx="2928879" cy="441275"/>
              </a:xfrm>
              <a:prstGeom prst="rect">
                <a:avLst/>
              </a:prstGeom>
              <a:blipFill>
                <a:blip r:embed="rId4"/>
                <a:stretch>
                  <a:fillRect l="-862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80764C-666F-FB45-B1D9-FEA4047279B0}"/>
                  </a:ext>
                </a:extLst>
              </p:cNvPr>
              <p:cNvSpPr txBox="1"/>
              <p:nvPr/>
            </p:nvSpPr>
            <p:spPr>
              <a:xfrm>
                <a:off x="3874462" y="1860053"/>
                <a:ext cx="4443075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80764C-666F-FB45-B1D9-FEA404727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462" y="1860053"/>
                <a:ext cx="4443075" cy="467820"/>
              </a:xfrm>
              <a:prstGeom prst="rect">
                <a:avLst/>
              </a:prstGeom>
              <a:blipFill>
                <a:blip r:embed="rId5"/>
                <a:stretch>
                  <a:fillRect r="-285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3C348F-39BD-F946-8FA4-38CB982E2963}"/>
                  </a:ext>
                </a:extLst>
              </p:cNvPr>
              <p:cNvSpPr txBox="1"/>
              <p:nvPr/>
            </p:nvSpPr>
            <p:spPr>
              <a:xfrm>
                <a:off x="8610600" y="1566511"/>
                <a:ext cx="1431354" cy="10549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/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3C348F-39BD-F946-8FA4-38CB982E2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1566511"/>
                <a:ext cx="1431354" cy="1054904"/>
              </a:xfrm>
              <a:prstGeom prst="rect">
                <a:avLst/>
              </a:prstGeom>
              <a:blipFill>
                <a:blip r:embed="rId6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88A49B5-F630-9245-9FD6-4DD2DE6922C9}"/>
              </a:ext>
            </a:extLst>
          </p:cNvPr>
          <p:cNvSpPr txBox="1"/>
          <p:nvPr/>
        </p:nvSpPr>
        <p:spPr>
          <a:xfrm>
            <a:off x="10229850" y="1630181"/>
            <a:ext cx="1533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diagonal matrix with eigenvalues as diagonal elements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D64A9-DC53-1E4F-9850-95FFA773DD4D}"/>
                  </a:ext>
                </a:extLst>
              </p:cNvPr>
              <p:cNvSpPr txBox="1"/>
              <p:nvPr/>
            </p:nvSpPr>
            <p:spPr>
              <a:xfrm>
                <a:off x="838200" y="2617853"/>
                <a:ext cx="4093941" cy="358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Therefore, all covariances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are </a:t>
                </a:r>
                <a:r>
                  <a:rPr lang="en-US" sz="1600" b="1" dirty="0"/>
                  <a:t>zero</a:t>
                </a:r>
                <a:r>
                  <a:rPr lang="en-US" sz="1600" dirty="0"/>
                  <a:t>!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D64A9-DC53-1E4F-9850-95FFA773D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17853"/>
                <a:ext cx="4093941" cy="358368"/>
              </a:xfrm>
              <a:prstGeom prst="rect">
                <a:avLst/>
              </a:prstGeom>
              <a:blipFill>
                <a:blip r:embed="rId7"/>
                <a:stretch>
                  <a:fillRect l="-619" t="-344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DC4934-E423-224E-B702-E7B60F38A881}"/>
              </a:ext>
            </a:extLst>
          </p:cNvPr>
          <p:cNvCxnSpPr/>
          <p:nvPr/>
        </p:nvCxnSpPr>
        <p:spPr>
          <a:xfrm>
            <a:off x="838200" y="3190875"/>
            <a:ext cx="1082992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79D75B6-FD51-CF4F-9148-D7907A7B8A12}"/>
              </a:ext>
            </a:extLst>
          </p:cNvPr>
          <p:cNvSpPr txBox="1"/>
          <p:nvPr/>
        </p:nvSpPr>
        <p:spPr>
          <a:xfrm>
            <a:off x="838200" y="3480340"/>
            <a:ext cx="3542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Covariance matrix and the shape of data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C67E92-208F-734A-8284-C7FCBD6E0B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8646" y="4053878"/>
            <a:ext cx="2362754" cy="2000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A71F6E-272E-1546-944A-C2D56D7EE2CB}"/>
                  </a:ext>
                </a:extLst>
              </p:cNvPr>
              <p:cNvSpPr txBox="1"/>
              <p:nvPr/>
            </p:nvSpPr>
            <p:spPr>
              <a:xfrm>
                <a:off x="3108707" y="4127568"/>
                <a:ext cx="1190005" cy="363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A71F6E-272E-1546-944A-C2D56D7EE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07" y="4127568"/>
                <a:ext cx="1190005" cy="363626"/>
              </a:xfrm>
              <a:prstGeom prst="rect">
                <a:avLst/>
              </a:prstGeom>
              <a:blipFill>
                <a:blip r:embed="rId9"/>
                <a:stretch>
                  <a:fillRect l="-319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77024B50-828E-874A-A1C2-49490F609C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1461" y="4057645"/>
            <a:ext cx="2385406" cy="1996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054E6B-3F21-804E-8E7E-8DF1C0D257B3}"/>
                  </a:ext>
                </a:extLst>
              </p:cNvPr>
              <p:cNvSpPr txBox="1"/>
              <p:nvPr/>
            </p:nvSpPr>
            <p:spPr>
              <a:xfrm>
                <a:off x="7722534" y="4136629"/>
                <a:ext cx="1289392" cy="377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054E6B-3F21-804E-8E7E-8DF1C0D25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534" y="4136629"/>
                <a:ext cx="1289392" cy="377860"/>
              </a:xfrm>
              <a:prstGeom prst="rect">
                <a:avLst/>
              </a:prstGeom>
              <a:blipFill>
                <a:blip r:embed="rId11"/>
                <a:stretch>
                  <a:fillRect l="-194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306C2CA-D776-D445-8E12-D3E7EE27E4A0}"/>
              </a:ext>
            </a:extLst>
          </p:cNvPr>
          <p:cNvGrpSpPr/>
          <p:nvPr/>
        </p:nvGrpSpPr>
        <p:grpSpPr>
          <a:xfrm>
            <a:off x="4270137" y="2617853"/>
            <a:ext cx="3458586" cy="358368"/>
            <a:chOff x="4270137" y="2617853"/>
            <a:chExt cx="3458586" cy="35836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23C3229-FB13-344F-B185-ADE71AAB6D7F}"/>
                </a:ext>
              </a:extLst>
            </p:cNvPr>
            <p:cNvSpPr/>
            <p:nvPr/>
          </p:nvSpPr>
          <p:spPr>
            <a:xfrm>
              <a:off x="4270137" y="2617853"/>
              <a:ext cx="633429" cy="35836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346E7F-BD20-F04A-AE09-33033E529043}"/>
                </a:ext>
              </a:extLst>
            </p:cNvPr>
            <p:cNvSpPr txBox="1"/>
            <p:nvPr/>
          </p:nvSpPr>
          <p:spPr>
            <a:xfrm>
              <a:off x="5226948" y="2646861"/>
              <a:ext cx="2501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All dimensions are independent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B04F676-7DB9-3B40-99BC-B595E7F5B109}"/>
                </a:ext>
              </a:extLst>
            </p:cNvPr>
            <p:cNvCxnSpPr>
              <a:stCxn id="23" idx="6"/>
              <a:endCxn id="24" idx="1"/>
            </p:cNvCxnSpPr>
            <p:nvPr/>
          </p:nvCxnSpPr>
          <p:spPr>
            <a:xfrm>
              <a:off x="4903566" y="2797037"/>
              <a:ext cx="323382" cy="371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850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6" grpId="0"/>
      <p:bldP spid="19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AC7FD-D896-2E43-8D06-0AE4C2BEA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494"/>
            <a:ext cx="10515600" cy="10350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Another method of PCA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E5E0D-8C18-F34B-AAAC-ED1B62CFC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82D4-2F62-C740-98F5-1772CD033BF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D17CF-88C2-5B4B-8B84-75F58F8D3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1E3C6-8856-654A-AEB2-3F017AEE0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B3DC8-DC34-E64C-8F1B-990CDB734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28DB4E-E76A-B142-AE98-D53850988C9C}"/>
              </a:ext>
            </a:extLst>
          </p:cNvPr>
          <p:cNvSpPr txBox="1"/>
          <p:nvPr/>
        </p:nvSpPr>
        <p:spPr>
          <a:xfrm>
            <a:off x="1000125" y="1362075"/>
            <a:ext cx="409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Singular value decomposition (SVD)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4F9323-0A82-CC4C-9A92-DD6E8C36E880}"/>
                  </a:ext>
                </a:extLst>
              </p:cNvPr>
              <p:cNvSpPr txBox="1"/>
              <p:nvPr/>
            </p:nvSpPr>
            <p:spPr>
              <a:xfrm>
                <a:off x="1976162" y="1936513"/>
                <a:ext cx="10701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4F9323-0A82-CC4C-9A92-DD6E8C36E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162" y="1936513"/>
                <a:ext cx="1070100" cy="276999"/>
              </a:xfrm>
              <a:prstGeom prst="rect">
                <a:avLst/>
              </a:prstGeom>
              <a:blipFill>
                <a:blip r:embed="rId3"/>
                <a:stretch>
                  <a:fillRect l="-5952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9596D0-B73E-1F41-9249-B8E4F897D847}"/>
                  </a:ext>
                </a:extLst>
              </p:cNvPr>
              <p:cNvSpPr txBox="1"/>
              <p:nvPr/>
            </p:nvSpPr>
            <p:spPr>
              <a:xfrm>
                <a:off x="1842263" y="2326285"/>
                <a:ext cx="36753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9596D0-B73E-1F41-9249-B8E4F897D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263" y="2326285"/>
                <a:ext cx="367537" cy="184666"/>
              </a:xfrm>
              <a:prstGeom prst="rect">
                <a:avLst/>
              </a:prstGeom>
              <a:blipFill>
                <a:blip r:embed="rId4"/>
                <a:stretch>
                  <a:fillRect l="-3333" r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C22769-E5B6-DF4F-BEFB-BDFBA00DF96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511212" y="2213512"/>
            <a:ext cx="0" cy="6535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EB3203-5063-0D42-8ECA-45F7E234D3C2}"/>
                  </a:ext>
                </a:extLst>
              </p:cNvPr>
              <p:cNvSpPr txBox="1"/>
              <p:nvPr/>
            </p:nvSpPr>
            <p:spPr>
              <a:xfrm>
                <a:off x="2307406" y="2979798"/>
                <a:ext cx="128676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00" dirty="0"/>
                  <a:t> unitary matrix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EB3203-5063-0D42-8ECA-45F7E234D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406" y="2979798"/>
                <a:ext cx="1286763" cy="184666"/>
              </a:xfrm>
              <a:prstGeom prst="rect">
                <a:avLst/>
              </a:prstGeom>
              <a:blipFill>
                <a:blip r:embed="rId5"/>
                <a:stretch>
                  <a:fillRect l="-2941" t="-26667" r="-5882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787ABD-5301-3B4B-8FCD-4B3DA9C85754}"/>
              </a:ext>
            </a:extLst>
          </p:cNvPr>
          <p:cNvCxnSpPr>
            <a:cxnSpLocks/>
          </p:cNvCxnSpPr>
          <p:nvPr/>
        </p:nvCxnSpPr>
        <p:spPr>
          <a:xfrm>
            <a:off x="2663612" y="2213512"/>
            <a:ext cx="1089238" cy="5582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949AA2-DE07-C145-B492-AFE64EF46C5A}"/>
                  </a:ext>
                </a:extLst>
              </p:cNvPr>
              <p:cNvSpPr txBox="1"/>
              <p:nvPr/>
            </p:nvSpPr>
            <p:spPr>
              <a:xfrm>
                <a:off x="3905249" y="2707264"/>
                <a:ext cx="300069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/>
                  <a:t> rectangle diagonal matrix (singular values)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949AA2-DE07-C145-B492-AFE64EF46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249" y="2707264"/>
                <a:ext cx="3000693" cy="184666"/>
              </a:xfrm>
              <a:prstGeom prst="rect">
                <a:avLst/>
              </a:prstGeom>
              <a:blipFill>
                <a:blip r:embed="rId6"/>
                <a:stretch>
                  <a:fillRect l="-840" t="-18750" r="-1681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424569-B1A4-2244-9607-CD25AE4C6437}"/>
              </a:ext>
            </a:extLst>
          </p:cNvPr>
          <p:cNvCxnSpPr>
            <a:cxnSpLocks/>
          </p:cNvCxnSpPr>
          <p:nvPr/>
        </p:nvCxnSpPr>
        <p:spPr>
          <a:xfrm>
            <a:off x="2950787" y="2075012"/>
            <a:ext cx="132593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0CBA7C0-B37E-D048-BDCA-F285EDACF20B}"/>
                  </a:ext>
                </a:extLst>
              </p:cNvPr>
              <p:cNvSpPr txBox="1"/>
              <p:nvPr/>
            </p:nvSpPr>
            <p:spPr>
              <a:xfrm>
                <a:off x="4449017" y="1976735"/>
                <a:ext cx="120661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/>
                  <a:t> unitary matrix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0CBA7C0-B37E-D048-BDCA-F285EDACF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017" y="1976735"/>
                <a:ext cx="1206612" cy="184666"/>
              </a:xfrm>
              <a:prstGeom prst="rect">
                <a:avLst/>
              </a:prstGeom>
              <a:blipFill>
                <a:blip r:embed="rId7"/>
                <a:stretch>
                  <a:fillRect l="-2083" t="-35714" r="-625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28A97BA-DBB2-E640-9C0C-A2CD73B0C9BD}"/>
                  </a:ext>
                </a:extLst>
              </p:cNvPr>
              <p:cNvSpPr/>
              <p:nvPr/>
            </p:nvSpPr>
            <p:spPr>
              <a:xfrm>
                <a:off x="1842263" y="3633311"/>
                <a:ext cx="33336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sSup>
                            <m:sSup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28A97BA-DBB2-E640-9C0C-A2CD73B0C9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263" y="3633311"/>
                <a:ext cx="333366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2F0ED2-32C1-C74F-B138-23F2FAB130A0}"/>
              </a:ext>
            </a:extLst>
          </p:cNvPr>
          <p:cNvCxnSpPr/>
          <p:nvPr/>
        </p:nvCxnSpPr>
        <p:spPr>
          <a:xfrm>
            <a:off x="4449017" y="3995261"/>
            <a:ext cx="228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C42AA4-7645-814C-BF2E-F1C77C2C67E0}"/>
              </a:ext>
            </a:extLst>
          </p:cNvPr>
          <p:cNvCxnSpPr>
            <a:cxnSpLocks/>
          </p:cNvCxnSpPr>
          <p:nvPr/>
        </p:nvCxnSpPr>
        <p:spPr>
          <a:xfrm>
            <a:off x="4559929" y="4002643"/>
            <a:ext cx="0" cy="6535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0571E20-39BC-4D43-9FB4-6E806DCDBC94}"/>
              </a:ext>
            </a:extLst>
          </p:cNvPr>
          <p:cNvSpPr txBox="1"/>
          <p:nvPr/>
        </p:nvSpPr>
        <p:spPr>
          <a:xfrm>
            <a:off x="4343400" y="4698851"/>
            <a:ext cx="3016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Eigenvalues = square of singular values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55AB31-74D3-6641-BF47-86E6E8927AC5}"/>
              </a:ext>
            </a:extLst>
          </p:cNvPr>
          <p:cNvCxnSpPr>
            <a:cxnSpLocks/>
          </p:cNvCxnSpPr>
          <p:nvPr/>
        </p:nvCxnSpPr>
        <p:spPr>
          <a:xfrm>
            <a:off x="5052323" y="3816539"/>
            <a:ext cx="132593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FF4CD9E-F1CD-2E46-88A2-B063286CC1F8}"/>
              </a:ext>
            </a:extLst>
          </p:cNvPr>
          <p:cNvSpPr txBox="1"/>
          <p:nvPr/>
        </p:nvSpPr>
        <p:spPr>
          <a:xfrm>
            <a:off x="6378261" y="3647629"/>
            <a:ext cx="1580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Principal directions</a:t>
            </a:r>
          </a:p>
        </p:txBody>
      </p:sp>
    </p:spTree>
    <p:extLst>
      <p:ext uri="{BB962C8B-B14F-4D97-AF65-F5344CB8AC3E}">
        <p14:creationId xmlns:p14="http://schemas.microsoft.com/office/powerpoint/2010/main" val="329853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9" grpId="0"/>
      <p:bldP spid="22" grpId="0"/>
      <p:bldP spid="23" grpId="0"/>
      <p:bldP spid="27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B2E5-2166-2D46-AE61-737D43A1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41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Summary: procedures of performing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7B6986-AD6B-0942-B41D-6C30CDD816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12119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§"/>
                </a:pPr>
                <a:r>
                  <a:rPr lang="en-US" sz="2000" dirty="0"/>
                  <a:t>Normalize data: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000" dirty="0"/>
              </a:p>
              <a:p>
                <a:pPr>
                  <a:buFont typeface="Wingdings" pitchFamily="2" charset="2"/>
                  <a:buChar char="§"/>
                </a:pPr>
                <a:r>
                  <a:rPr lang="en-US" sz="2000" dirty="0"/>
                  <a:t>Find the eigenvectors and eigenvalues of the covariance matrix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&gt;⋯&gt;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>
                  <a:buFont typeface="Wingdings" pitchFamily="2" charset="2"/>
                  <a:buChar char="§"/>
                </a:pPr>
                <a:r>
                  <a:rPr lang="en-US" sz="2000" dirty="0"/>
                  <a:t>Observe whether a small number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are much bigger than all the others, e.g., first </a:t>
                </a:r>
                <a:r>
                  <a:rPr lang="en-US" sz="2000" i="1" dirty="0"/>
                  <a:t>k </a:t>
                </a:r>
                <a:r>
                  <a:rPr lang="en-US" sz="2000" dirty="0"/>
                  <a:t>elements.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1600" dirty="0"/>
                  <a:t>If yes, a dimension reduction is proper: </a:t>
                </a:r>
                <a:r>
                  <a:rPr lang="en-US" sz="1600" i="1" dirty="0"/>
                  <a:t>n</a:t>
                </a:r>
                <a:r>
                  <a:rPr lang="en-US" sz="1600" dirty="0"/>
                  <a:t>-dim </a:t>
                </a:r>
                <a:r>
                  <a:rPr lang="en-US" sz="1600" dirty="0">
                    <a:sym typeface="Wingdings" pitchFamily="2" charset="2"/>
                  </a:rPr>
                  <a:t> </a:t>
                </a:r>
                <a:r>
                  <a:rPr lang="en-US" sz="1600" i="1" dirty="0">
                    <a:sym typeface="Wingdings" pitchFamily="2" charset="2"/>
                  </a:rPr>
                  <a:t>k</a:t>
                </a:r>
                <a:r>
                  <a:rPr lang="en-US" sz="1600" dirty="0">
                    <a:sym typeface="Wingdings" pitchFamily="2" charset="2"/>
                  </a:rPr>
                  <a:t>-dim</a:t>
                </a:r>
              </a:p>
              <a:p>
                <a:pPr>
                  <a:buFont typeface="Wingdings" pitchFamily="2" charset="2"/>
                  <a:buChar char="§"/>
                </a:pPr>
                <a:r>
                  <a:rPr lang="en-US" sz="2000" dirty="0">
                    <a:sym typeface="Wingdings" pitchFamily="2" charset="2"/>
                  </a:rPr>
                  <a:t>Interpret the principal components:</a:t>
                </a:r>
                <a:endParaRPr lang="en-US" sz="1600" dirty="0">
                  <a:sym typeface="Wingdings" pitchFamily="2" charset="2"/>
                </a:endParaRP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1600" dirty="0">
                    <a:sym typeface="Wingdings" pitchFamily="2" charset="2"/>
                  </a:rPr>
                  <a:t>Which ones are the most important?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7B6986-AD6B-0942-B41D-6C30CDD816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12119"/>
                <a:ext cx="10515600" cy="4351338"/>
              </a:xfrm>
              <a:blipFill>
                <a:blip r:embed="rId2"/>
                <a:stretch>
                  <a:fillRect l="-483" t="-1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74349-ED3F-3C43-86DD-A89E82867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82D4-2F62-C740-98F5-1772CD033BF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F9081-A1FC-9E49-BD4C-12A2B44D7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BA961-37CF-874F-94A5-A108EB40B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3C934D-2552-C345-B7DB-145D0072D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1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C835B-4E79-604C-9AC8-E8FA54728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80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Applications of PCA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F6D8B-FE3F-1847-A51A-23F8473DE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82D4-2F62-C740-98F5-1772CD033BF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85DE2-1C9E-6F46-A65D-5B4D46C5F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1E0A9-775D-7B4C-AF4C-489E32B3B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128750-592A-E743-BE45-6D671131B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47CB55-253C-C54D-97FE-8316D65080CB}"/>
              </a:ext>
            </a:extLst>
          </p:cNvPr>
          <p:cNvSpPr txBox="1"/>
          <p:nvPr/>
        </p:nvSpPr>
        <p:spPr>
          <a:xfrm>
            <a:off x="927279" y="1316900"/>
            <a:ext cx="3200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Better interpretation of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34B4B7-8A36-B04A-9655-34CF7E22EB92}"/>
              </a:ext>
            </a:extLst>
          </p:cNvPr>
          <p:cNvSpPr txBox="1"/>
          <p:nvPr/>
        </p:nvSpPr>
        <p:spPr>
          <a:xfrm>
            <a:off x="927279" y="1716198"/>
            <a:ext cx="532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1: Sibley’s Bird Database of North American birds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23F46BA-6041-EE4E-8FEC-15F486630B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8384922"/>
                  </p:ext>
                </p:extLst>
              </p:nvPr>
            </p:nvGraphicFramePr>
            <p:xfrm>
              <a:off x="927279" y="2410019"/>
              <a:ext cx="5524501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12324">
                      <a:extLst>
                        <a:ext uri="{9D8B030D-6E8A-4147-A177-3AD203B41FA5}">
                          <a16:colId xmlns:a16="http://schemas.microsoft.com/office/drawing/2014/main" val="2524138506"/>
                        </a:ext>
                      </a:extLst>
                    </a:gridCol>
                    <a:gridCol w="1129231">
                      <a:extLst>
                        <a:ext uri="{9D8B030D-6E8A-4147-A177-3AD203B41FA5}">
                          <a16:colId xmlns:a16="http://schemas.microsoft.com/office/drawing/2014/main" val="4224250060"/>
                        </a:ext>
                      </a:extLst>
                    </a:gridCol>
                    <a:gridCol w="1129231">
                      <a:extLst>
                        <a:ext uri="{9D8B030D-6E8A-4147-A177-3AD203B41FA5}">
                          <a16:colId xmlns:a16="http://schemas.microsoft.com/office/drawing/2014/main" val="1914249594"/>
                        </a:ext>
                      </a:extLst>
                    </a:gridCol>
                    <a:gridCol w="1129231">
                      <a:extLst>
                        <a:ext uri="{9D8B030D-6E8A-4147-A177-3AD203B41FA5}">
                          <a16:colId xmlns:a16="http://schemas.microsoft.com/office/drawing/2014/main" val="3806384887"/>
                        </a:ext>
                      </a:extLst>
                    </a:gridCol>
                    <a:gridCol w="524484">
                      <a:extLst>
                        <a:ext uri="{9D8B030D-6E8A-4147-A177-3AD203B41FA5}">
                          <a16:colId xmlns:a16="http://schemas.microsoft.com/office/drawing/2014/main" val="20236119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Bird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Bird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Bird 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43539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Length,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90697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Wingspan,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7919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Weight,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147358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23F46BA-6041-EE4E-8FEC-15F486630B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8384922"/>
                  </p:ext>
                </p:extLst>
              </p:nvPr>
            </p:nvGraphicFramePr>
            <p:xfrm>
              <a:off x="927279" y="2410019"/>
              <a:ext cx="5524501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12324">
                      <a:extLst>
                        <a:ext uri="{9D8B030D-6E8A-4147-A177-3AD203B41FA5}">
                          <a16:colId xmlns:a16="http://schemas.microsoft.com/office/drawing/2014/main" val="2524138506"/>
                        </a:ext>
                      </a:extLst>
                    </a:gridCol>
                    <a:gridCol w="1129231">
                      <a:extLst>
                        <a:ext uri="{9D8B030D-6E8A-4147-A177-3AD203B41FA5}">
                          <a16:colId xmlns:a16="http://schemas.microsoft.com/office/drawing/2014/main" val="4224250060"/>
                        </a:ext>
                      </a:extLst>
                    </a:gridCol>
                    <a:gridCol w="1129231">
                      <a:extLst>
                        <a:ext uri="{9D8B030D-6E8A-4147-A177-3AD203B41FA5}">
                          <a16:colId xmlns:a16="http://schemas.microsoft.com/office/drawing/2014/main" val="1914249594"/>
                        </a:ext>
                      </a:extLst>
                    </a:gridCol>
                    <a:gridCol w="1129231">
                      <a:extLst>
                        <a:ext uri="{9D8B030D-6E8A-4147-A177-3AD203B41FA5}">
                          <a16:colId xmlns:a16="http://schemas.microsoft.com/office/drawing/2014/main" val="3806384887"/>
                        </a:ext>
                      </a:extLst>
                    </a:gridCol>
                    <a:gridCol w="524484">
                      <a:extLst>
                        <a:ext uri="{9D8B030D-6E8A-4147-A177-3AD203B41FA5}">
                          <a16:colId xmlns:a16="http://schemas.microsoft.com/office/drawing/2014/main" val="20236119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Bird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Bird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Bird 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43539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87" t="-110345" r="-243307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90697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87" t="-203333" r="-24330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7919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87" t="-313793" r="-24330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1473581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6790CA-AF73-FC4C-9EC0-A75D775A1306}"/>
                  </a:ext>
                </a:extLst>
              </p:cNvPr>
              <p:cNvSpPr txBox="1"/>
              <p:nvPr/>
            </p:nvSpPr>
            <p:spPr>
              <a:xfrm>
                <a:off x="7072142" y="1808531"/>
                <a:ext cx="10812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6790CA-AF73-FC4C-9EC0-A75D775A1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142" y="1808531"/>
                <a:ext cx="1081258" cy="276999"/>
              </a:xfrm>
              <a:prstGeom prst="rect">
                <a:avLst/>
              </a:prstGeom>
              <a:blipFill>
                <a:blip r:embed="rId4"/>
                <a:stretch>
                  <a:fillRect l="-6977" t="-21739" r="-5814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3A0879-AFA0-EF4A-B91A-20BEBF443DB2}"/>
                  </a:ext>
                </a:extLst>
              </p:cNvPr>
              <p:cNvSpPr txBox="1"/>
              <p:nvPr/>
            </p:nvSpPr>
            <p:spPr>
              <a:xfrm>
                <a:off x="7072142" y="2381612"/>
                <a:ext cx="280987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171.9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298.0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373.9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545.2</m:t>
                                </m:r>
                              </m:e>
                            </m:mr>
                            <m:mr>
                              <m:e/>
                              <m:e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1297.3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3A0879-AFA0-EF4A-B91A-20BEBF443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142" y="2381612"/>
                <a:ext cx="2809872" cy="732573"/>
              </a:xfrm>
              <a:prstGeom prst="rect">
                <a:avLst/>
              </a:prstGeom>
              <a:blipFill>
                <a:blip r:embed="rId5"/>
                <a:stretch>
                  <a:fillRect l="-1351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EF5E9C-04AE-C140-BA77-42D65DFD84B3}"/>
                  </a:ext>
                </a:extLst>
              </p:cNvPr>
              <p:cNvSpPr txBox="1"/>
              <p:nvPr/>
            </p:nvSpPr>
            <p:spPr>
              <a:xfrm>
                <a:off x="1428750" y="4271502"/>
                <a:ext cx="12657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=1626.5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EF5E9C-04AE-C140-BA77-42D65DFD8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0" y="4271502"/>
                <a:ext cx="1265795" cy="276999"/>
              </a:xfrm>
              <a:prstGeom prst="rect">
                <a:avLst/>
              </a:prstGeom>
              <a:blipFill>
                <a:blip r:embed="rId6"/>
                <a:stretch>
                  <a:fillRect l="-4000" r="-400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C101CF-77BB-A040-BD52-EC35CD0D96D5}"/>
                  </a:ext>
                </a:extLst>
              </p:cNvPr>
              <p:cNvSpPr txBox="1"/>
              <p:nvPr/>
            </p:nvSpPr>
            <p:spPr>
              <a:xfrm>
                <a:off x="3198707" y="4271502"/>
                <a:ext cx="1142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=129.0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C101CF-77BB-A040-BD52-EC35CD0D9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707" y="4271502"/>
                <a:ext cx="1142877" cy="276999"/>
              </a:xfrm>
              <a:prstGeom prst="rect">
                <a:avLst/>
              </a:prstGeom>
              <a:blipFill>
                <a:blip r:embed="rId7"/>
                <a:stretch>
                  <a:fillRect l="-5556" r="-333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F0221-C109-294D-A62C-DECF0BC11DA9}"/>
                  </a:ext>
                </a:extLst>
              </p:cNvPr>
              <p:cNvSpPr txBox="1"/>
              <p:nvPr/>
            </p:nvSpPr>
            <p:spPr>
              <a:xfrm>
                <a:off x="4840425" y="4275804"/>
                <a:ext cx="886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F0221-C109-294D-A62C-DECF0BC11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425" y="4275804"/>
                <a:ext cx="886397" cy="276999"/>
              </a:xfrm>
              <a:prstGeom prst="rect">
                <a:avLst/>
              </a:prstGeom>
              <a:blipFill>
                <a:blip r:embed="rId8"/>
                <a:stretch>
                  <a:fillRect l="-5634" r="-422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3053A2-C4A4-2847-921A-709DAFB24756}"/>
                  </a:ext>
                </a:extLst>
              </p:cNvPr>
              <p:cNvSpPr txBox="1"/>
              <p:nvPr/>
            </p:nvSpPr>
            <p:spPr>
              <a:xfrm>
                <a:off x="1428750" y="4926624"/>
                <a:ext cx="1206291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0.22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0.41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0.88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3053A2-C4A4-2847-921A-709DAFB24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0" y="4926624"/>
                <a:ext cx="1206291" cy="730777"/>
              </a:xfrm>
              <a:prstGeom prst="rect">
                <a:avLst/>
              </a:prstGeom>
              <a:blipFill>
                <a:blip r:embed="rId9"/>
                <a:stretch>
                  <a:fillRect l="-2105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E8020C-23D9-7E45-B7AF-5A2B3D3F1745}"/>
                  </a:ext>
                </a:extLst>
              </p:cNvPr>
              <p:cNvSpPr txBox="1"/>
              <p:nvPr/>
            </p:nvSpPr>
            <p:spPr>
              <a:xfrm>
                <a:off x="3080436" y="4939948"/>
                <a:ext cx="1384738" cy="738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0.25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0.85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−0.46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E8020C-23D9-7E45-B7AF-5A2B3D3F1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436" y="4939948"/>
                <a:ext cx="1384738" cy="738151"/>
              </a:xfrm>
              <a:prstGeom prst="rect">
                <a:avLst/>
              </a:prstGeom>
              <a:blipFill>
                <a:blip r:embed="rId10"/>
                <a:stretch>
                  <a:fillRect l="-1818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A0738B-9370-D44D-B573-7608CCB07EAA}"/>
                  </a:ext>
                </a:extLst>
              </p:cNvPr>
              <p:cNvSpPr txBox="1"/>
              <p:nvPr/>
            </p:nvSpPr>
            <p:spPr>
              <a:xfrm>
                <a:off x="4716583" y="4932228"/>
                <a:ext cx="1384738" cy="738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0.94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−0.32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−0.08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A0738B-9370-D44D-B573-7608CCB07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583" y="4932228"/>
                <a:ext cx="1384738" cy="738151"/>
              </a:xfrm>
              <a:prstGeom prst="rect">
                <a:avLst/>
              </a:prstGeom>
              <a:blipFill>
                <a:blip r:embed="rId11"/>
                <a:stretch>
                  <a:fillRect l="-909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2DB3C5-DE8B-9740-AF8F-EC5E71B1F014}"/>
                  </a:ext>
                </a:extLst>
              </p:cNvPr>
              <p:cNvSpPr txBox="1"/>
              <p:nvPr/>
            </p:nvSpPr>
            <p:spPr>
              <a:xfrm>
                <a:off x="7072142" y="3670014"/>
                <a:ext cx="1721753" cy="4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=92.3%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2DB3C5-DE8B-9740-AF8F-EC5E71B1F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142" y="3670014"/>
                <a:ext cx="1721753" cy="445378"/>
              </a:xfrm>
              <a:prstGeom prst="rect">
                <a:avLst/>
              </a:prstGeom>
              <a:blipFill>
                <a:blip r:embed="rId12"/>
                <a:stretch>
                  <a:fillRect l="-2206" t="-2778" r="-220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BB05EA-9485-8941-9772-55608B2BC8DB}"/>
                  </a:ext>
                </a:extLst>
              </p:cNvPr>
              <p:cNvSpPr txBox="1"/>
              <p:nvPr/>
            </p:nvSpPr>
            <p:spPr>
              <a:xfrm>
                <a:off x="9192590" y="3670014"/>
                <a:ext cx="1622367" cy="4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=7.3%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BB05EA-9485-8941-9772-55608B2BC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590" y="3670014"/>
                <a:ext cx="1622367" cy="445378"/>
              </a:xfrm>
              <a:prstGeom prst="rect">
                <a:avLst/>
              </a:prstGeom>
              <a:blipFill>
                <a:blip r:embed="rId13"/>
                <a:stretch>
                  <a:fillRect l="-2326" t="-2778" r="-155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B9B3871-CCF8-D345-9391-0C0B599BFAAA}"/>
              </a:ext>
            </a:extLst>
          </p:cNvPr>
          <p:cNvSpPr txBox="1"/>
          <p:nvPr/>
        </p:nvSpPr>
        <p:spPr>
          <a:xfrm>
            <a:off x="6960491" y="4588070"/>
            <a:ext cx="4307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PC1 = 0.22 Length + 0.41 Wingspan + 0.88 Weight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C2014E-E7F5-A64F-B303-C3FA148A8393}"/>
              </a:ext>
            </a:extLst>
          </p:cNvPr>
          <p:cNvSpPr txBox="1"/>
          <p:nvPr/>
        </p:nvSpPr>
        <p:spPr>
          <a:xfrm>
            <a:off x="6960491" y="5478764"/>
            <a:ext cx="4307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PC2 = 0.25 Length + 0.85 Wingspan – 0.46 Weight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4B9EA4-C730-AF4A-BCBC-53BD497A1401}"/>
              </a:ext>
            </a:extLst>
          </p:cNvPr>
          <p:cNvSpPr txBox="1"/>
          <p:nvPr/>
        </p:nvSpPr>
        <p:spPr>
          <a:xfrm>
            <a:off x="7585161" y="4926624"/>
            <a:ext cx="2289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It characterizes the “size”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DFC41F-83CF-ED4C-8F44-FED5959558C8}"/>
              </a:ext>
            </a:extLst>
          </p:cNvPr>
          <p:cNvSpPr txBox="1"/>
          <p:nvPr/>
        </p:nvSpPr>
        <p:spPr>
          <a:xfrm>
            <a:off x="7594686" y="5836151"/>
            <a:ext cx="2783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It characterizes the “stoutness”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D70FB05-95BA-A847-B5CA-A01A2E903BA8}"/>
              </a:ext>
            </a:extLst>
          </p:cNvPr>
          <p:cNvCxnSpPr/>
          <p:nvPr/>
        </p:nvCxnSpPr>
        <p:spPr>
          <a:xfrm>
            <a:off x="9982200" y="5817318"/>
            <a:ext cx="56197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32CB74E-B40E-3D41-A4F2-979B01AFD1BD}"/>
              </a:ext>
            </a:extLst>
          </p:cNvPr>
          <p:cNvCxnSpPr/>
          <p:nvPr/>
        </p:nvCxnSpPr>
        <p:spPr>
          <a:xfrm>
            <a:off x="8630615" y="5817318"/>
            <a:ext cx="56197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25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8C0-A7A5-D94A-8E7C-A68C30B49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79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Applications of PCA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C751D-7241-6649-AE4F-48FA2D26F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82D4-2F62-C740-98F5-1772CD033BF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C4AE4-DC52-4540-8FC6-09E5A52BE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416A1-3060-3E43-8BC4-F69E18069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83356-66E5-6E4F-87BF-B03615FDD326}"/>
              </a:ext>
            </a:extLst>
          </p:cNvPr>
          <p:cNvSpPr txBox="1"/>
          <p:nvPr/>
        </p:nvSpPr>
        <p:spPr>
          <a:xfrm>
            <a:off x="838200" y="1466850"/>
            <a:ext cx="186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compression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5468F-4291-D548-A9BA-97D520F96E2D}"/>
              </a:ext>
            </a:extLst>
          </p:cNvPr>
          <p:cNvSpPr txBox="1"/>
          <p:nvPr/>
        </p:nvSpPr>
        <p:spPr>
          <a:xfrm>
            <a:off x="838200" y="1960006"/>
            <a:ext cx="288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visualization (</a:t>
            </a:r>
            <a:r>
              <a:rPr lang="en-US" i="1" dirty="0"/>
              <a:t>k</a:t>
            </a:r>
            <a:r>
              <a:rPr lang="en-US" dirty="0"/>
              <a:t> = 2 or 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AF1802-906F-3F46-8D80-C621EC6635E2}"/>
              </a:ext>
            </a:extLst>
          </p:cNvPr>
          <p:cNvSpPr txBox="1"/>
          <p:nvPr/>
        </p:nvSpPr>
        <p:spPr>
          <a:xfrm>
            <a:off x="838200" y="2453162"/>
            <a:ext cx="885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Preprocess a dataset and reduce its dimension before feeding to a supervised learning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889B2-DD6F-EE4C-8832-29A134067CDD}"/>
              </a:ext>
            </a:extLst>
          </p:cNvPr>
          <p:cNvSpPr txBox="1"/>
          <p:nvPr/>
        </p:nvSpPr>
        <p:spPr>
          <a:xfrm>
            <a:off x="838200" y="2949411"/>
            <a:ext cx="376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Eigenface</a:t>
            </a:r>
            <a:r>
              <a:rPr lang="en-US" dirty="0"/>
              <a:t> method for face recognition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414E34-B6BB-CC45-A2DD-94A7ADB74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6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E7241-3FDC-2242-8A1E-C0C60035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122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Eigenface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800544-4094-E84E-9D53-39F6F84905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89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§"/>
                </a:pPr>
                <a:r>
                  <a:rPr lang="en-US" sz="2000" dirty="0"/>
                  <a:t>A training set of </a:t>
                </a:r>
                <a:r>
                  <a:rPr lang="en-US" sz="2000" i="1" dirty="0"/>
                  <a:t>m</a:t>
                </a:r>
                <a:r>
                  <a:rPr lang="en-US" sz="2000" dirty="0"/>
                  <a:t> face images. Each image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×100</m:t>
                    </m:r>
                  </m:oMath>
                </a14:m>
                <a:endParaRPr lang="en-US" sz="2000" dirty="0"/>
              </a:p>
              <a:p>
                <a:pPr>
                  <a:buFont typeface="Wingdings" pitchFamily="2" charset="2"/>
                  <a:buChar char="§"/>
                </a:pPr>
                <a:r>
                  <a:rPr lang="en-US" sz="2000" dirty="0"/>
                  <a:t>Flatten each image to column vector and stack them </a:t>
                </a:r>
                <a:r>
                  <a:rPr lang="en-US" sz="20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𝑋</m:t>
                    </m:r>
                  </m:oMath>
                </a14:m>
                <a:r>
                  <a:rPr lang="en-US" sz="2000" dirty="0"/>
                  <a:t> of shape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10000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(normalized)</a:t>
                </a:r>
              </a:p>
              <a:p>
                <a:pPr>
                  <a:buFont typeface="Wingdings" pitchFamily="2" charset="2"/>
                  <a:buChar char="§"/>
                </a:pPr>
                <a:r>
                  <a:rPr lang="en-US" sz="2000" dirty="0"/>
                  <a:t>Compute the eigenvectors and eigenvalues of the covariance matrix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/>
                  <a:t>, of shape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10000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10000</m:t>
                    </m:r>
                  </m:oMath>
                </a14:m>
                <a:endParaRPr lang="en-US" sz="2000" dirty="0"/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1600" dirty="0"/>
                  <a:t>Each eigenvector is of shape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10000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600" dirty="0"/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1600" dirty="0"/>
                  <a:t>Reshape it back to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×100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sym typeface="Wingdings" pitchFamily="2" charset="2"/>
                  </a:rPr>
                  <a:t> It can be seen as a face image: “eigenface”</a:t>
                </a:r>
              </a:p>
              <a:p>
                <a:pPr>
                  <a:buFont typeface="Wingdings" pitchFamily="2" charset="2"/>
                  <a:buChar char="§"/>
                </a:pPr>
                <a:r>
                  <a:rPr lang="en-US" sz="2000" dirty="0">
                    <a:sym typeface="Wingdings" pitchFamily="2" charset="2"/>
                  </a:rPr>
                  <a:t>These 10000 eigenfaces can be used to represent new faces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1600" dirty="0">
                    <a:sym typeface="Wingdings" pitchFamily="2" charset="2"/>
                  </a:rPr>
                  <a:t>Project a new image vector to a selected subset of eigenfaces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1600" dirty="0">
                    <a:sym typeface="Wingdings" pitchFamily="2" charset="2"/>
                  </a:rPr>
                  <a:t>The projections can be used to identify the new face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1600" dirty="0">
                    <a:sym typeface="Wingdings" pitchFamily="2" charset="2"/>
                  </a:rPr>
                  <a:t>In practice, choosing </a:t>
                </a:r>
                <a:r>
                  <a:rPr lang="en-US" sz="1600" b="1" dirty="0">
                    <a:sym typeface="Wingdings" pitchFamily="2" charset="2"/>
                  </a:rPr>
                  <a:t>100 to 150 </a:t>
                </a:r>
                <a:r>
                  <a:rPr lang="en-US" sz="1600" dirty="0">
                    <a:sym typeface="Wingdings" pitchFamily="2" charset="2"/>
                  </a:rPr>
                  <a:t>eigenfaces are sufficient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800544-4094-E84E-9D53-39F6F84905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8925"/>
                <a:ext cx="10515600" cy="4351338"/>
              </a:xfrm>
              <a:blipFill>
                <a:blip r:embed="rId2"/>
                <a:stretch>
                  <a:fillRect l="-483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2F370-F499-8344-B5D0-EB26E4C70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82D4-2F62-C740-98F5-1772CD033BF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656F-ABFE-BA47-ACE7-C4A5FFCCD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EAADF-B3CB-6342-932A-649389496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E50D48-DE32-4F42-940F-53C5BCDB4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455" y="4008466"/>
            <a:ext cx="1541742" cy="1930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80A83D-322E-894B-9147-CD3017EB9512}"/>
              </a:ext>
            </a:extLst>
          </p:cNvPr>
          <p:cNvSpPr txBox="1"/>
          <p:nvPr/>
        </p:nvSpPr>
        <p:spPr>
          <a:xfrm>
            <a:off x="9171165" y="3466738"/>
            <a:ext cx="25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of the first eigenvector (PC1)</a:t>
            </a:r>
          </a:p>
          <a:p>
            <a:r>
              <a:rPr lang="en-US" sz="1200" dirty="0"/>
              <a:t>From Jauregui (2012)</a:t>
            </a:r>
          </a:p>
        </p:txBody>
      </p:sp>
    </p:spTree>
    <p:extLst>
      <p:ext uri="{BB962C8B-B14F-4D97-AF65-F5344CB8AC3E}">
        <p14:creationId xmlns:p14="http://schemas.microsoft.com/office/powerpoint/2010/main" val="204392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62C99-E3C0-E04D-BA1B-814DC213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Next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F1043-062E-A74D-8AAA-D6B015651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Clustering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C30DE-6374-FE48-A164-2213FBD2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82D4-2F62-C740-98F5-1772CD033BF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1B688-EA28-8B47-AE2A-81322BA4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BD763-180B-9B4E-9737-B8BDA365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1B551-26A3-284F-A688-9C5D31695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36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5B0DE-8C68-6141-AB8A-5B4BFEC98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What is principal component analysis (PCA)?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5192A-5ED0-234A-A95F-F58D83945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/>
              <a:t>A dimensionality reduction technique that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Remove redundant (unwanted) dimensions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Keep the most important (informative) dimensions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High dimensional data: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Word embeddings (100-D, 300-D, etc.)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Image (16*16, 64*64, etc.)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Genes (Gene 1, Gene 2, …, Gene N)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45B2E-1607-9342-A7B7-F0CF04915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82D4-2F62-C740-98F5-1772CD033BF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A7C40-0BEA-3444-9CE2-21E0D247A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89C62-3B49-FF43-948E-A76F9C03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8968-BF4C-2B48-A842-B2D95EFAF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4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9C9EB-E863-114C-BD44-D6034DEE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38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Motivation Example 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989C3-059F-E144-945E-04FC90DD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82D4-2F62-C740-98F5-1772CD033BF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34E4-5019-CC47-B6BE-3FD43F641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4B11E-4316-5343-BC24-4908CE524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DD023B-7A9A-864A-B0AB-76EB73C36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B3B4DD-DA55-9642-B982-D2347CEEBA6F}"/>
              </a:ext>
            </a:extLst>
          </p:cNvPr>
          <p:cNvSpPr txBox="1"/>
          <p:nvPr/>
        </p:nvSpPr>
        <p:spPr>
          <a:xfrm>
            <a:off x="923277" y="1388962"/>
            <a:ext cx="111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Birds data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5D7A722-F0E9-8B44-B4E7-903787438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213250"/>
              </p:ext>
            </p:extLst>
          </p:nvPr>
        </p:nvGraphicFramePr>
        <p:xfrm>
          <a:off x="923276" y="2019210"/>
          <a:ext cx="929492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1865">
                  <a:extLst>
                    <a:ext uri="{9D8B030D-6E8A-4147-A177-3AD203B41FA5}">
                      <a16:colId xmlns:a16="http://schemas.microsoft.com/office/drawing/2014/main" val="1789842779"/>
                    </a:ext>
                  </a:extLst>
                </a:gridCol>
                <a:gridCol w="1161865">
                  <a:extLst>
                    <a:ext uri="{9D8B030D-6E8A-4147-A177-3AD203B41FA5}">
                      <a16:colId xmlns:a16="http://schemas.microsoft.com/office/drawing/2014/main" val="1617419441"/>
                    </a:ext>
                  </a:extLst>
                </a:gridCol>
                <a:gridCol w="1161865">
                  <a:extLst>
                    <a:ext uri="{9D8B030D-6E8A-4147-A177-3AD203B41FA5}">
                      <a16:colId xmlns:a16="http://schemas.microsoft.com/office/drawing/2014/main" val="429147236"/>
                    </a:ext>
                  </a:extLst>
                </a:gridCol>
                <a:gridCol w="1161865">
                  <a:extLst>
                    <a:ext uri="{9D8B030D-6E8A-4147-A177-3AD203B41FA5}">
                      <a16:colId xmlns:a16="http://schemas.microsoft.com/office/drawing/2014/main" val="1647059015"/>
                    </a:ext>
                  </a:extLst>
                </a:gridCol>
                <a:gridCol w="1161865">
                  <a:extLst>
                    <a:ext uri="{9D8B030D-6E8A-4147-A177-3AD203B41FA5}">
                      <a16:colId xmlns:a16="http://schemas.microsoft.com/office/drawing/2014/main" val="3734632632"/>
                    </a:ext>
                  </a:extLst>
                </a:gridCol>
                <a:gridCol w="1161865">
                  <a:extLst>
                    <a:ext uri="{9D8B030D-6E8A-4147-A177-3AD203B41FA5}">
                      <a16:colId xmlns:a16="http://schemas.microsoft.com/office/drawing/2014/main" val="456451985"/>
                    </a:ext>
                  </a:extLst>
                </a:gridCol>
                <a:gridCol w="1161865">
                  <a:extLst>
                    <a:ext uri="{9D8B030D-6E8A-4147-A177-3AD203B41FA5}">
                      <a16:colId xmlns:a16="http://schemas.microsoft.com/office/drawing/2014/main" val="78691239"/>
                    </a:ext>
                  </a:extLst>
                </a:gridCol>
                <a:gridCol w="1161865">
                  <a:extLst>
                    <a:ext uri="{9D8B030D-6E8A-4147-A177-3AD203B41FA5}">
                      <a16:colId xmlns:a16="http://schemas.microsoft.com/office/drawing/2014/main" val="3437928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Bird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Bird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Bird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Bird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Bird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Bird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209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44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Wingspan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081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Length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9968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5231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0AB28FA-4F07-B842-B1A9-BD059043B75B}"/>
              </a:ext>
            </a:extLst>
          </p:cNvPr>
          <p:cNvSpPr txBox="1"/>
          <p:nvPr/>
        </p:nvSpPr>
        <p:spPr>
          <a:xfrm>
            <a:off x="1019410" y="4367814"/>
            <a:ext cx="58203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How to visualize?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Which features are correlated?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Which features are most significant to describe the data?</a:t>
            </a:r>
          </a:p>
        </p:txBody>
      </p:sp>
    </p:spTree>
    <p:extLst>
      <p:ext uri="{BB962C8B-B14F-4D97-AF65-F5344CB8AC3E}">
        <p14:creationId xmlns:p14="http://schemas.microsoft.com/office/powerpoint/2010/main" val="161672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54EFF-3715-4D47-8083-CD3BA1448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82D4-2F62-C740-98F5-1772CD033BF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339E2-6C53-2F49-A9EC-4E8ADD661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519AD-551A-B047-8DD4-4DF23217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1630428-AD8B-614A-A8CC-AC7B37273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38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Motivation Example 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867FCC-2FFD-0146-9033-5D14BDAEF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5EDB39-A3EB-134A-A9C3-C8E1135EE328}"/>
              </a:ext>
            </a:extLst>
          </p:cNvPr>
          <p:cNvSpPr txBox="1"/>
          <p:nvPr/>
        </p:nvSpPr>
        <p:spPr>
          <a:xfrm>
            <a:off x="923277" y="1388962"/>
            <a:ext cx="1480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Students data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314E88C-17AF-A542-8639-08BEB049E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916200"/>
              </p:ext>
            </p:extLst>
          </p:nvPr>
        </p:nvGraphicFramePr>
        <p:xfrm>
          <a:off x="923276" y="2019210"/>
          <a:ext cx="929492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1865">
                  <a:extLst>
                    <a:ext uri="{9D8B030D-6E8A-4147-A177-3AD203B41FA5}">
                      <a16:colId xmlns:a16="http://schemas.microsoft.com/office/drawing/2014/main" val="1789842779"/>
                    </a:ext>
                  </a:extLst>
                </a:gridCol>
                <a:gridCol w="1161865">
                  <a:extLst>
                    <a:ext uri="{9D8B030D-6E8A-4147-A177-3AD203B41FA5}">
                      <a16:colId xmlns:a16="http://schemas.microsoft.com/office/drawing/2014/main" val="1617419441"/>
                    </a:ext>
                  </a:extLst>
                </a:gridCol>
                <a:gridCol w="1161865">
                  <a:extLst>
                    <a:ext uri="{9D8B030D-6E8A-4147-A177-3AD203B41FA5}">
                      <a16:colId xmlns:a16="http://schemas.microsoft.com/office/drawing/2014/main" val="429147236"/>
                    </a:ext>
                  </a:extLst>
                </a:gridCol>
                <a:gridCol w="1161865">
                  <a:extLst>
                    <a:ext uri="{9D8B030D-6E8A-4147-A177-3AD203B41FA5}">
                      <a16:colId xmlns:a16="http://schemas.microsoft.com/office/drawing/2014/main" val="1647059015"/>
                    </a:ext>
                  </a:extLst>
                </a:gridCol>
                <a:gridCol w="1161865">
                  <a:extLst>
                    <a:ext uri="{9D8B030D-6E8A-4147-A177-3AD203B41FA5}">
                      <a16:colId xmlns:a16="http://schemas.microsoft.com/office/drawing/2014/main" val="3734632632"/>
                    </a:ext>
                  </a:extLst>
                </a:gridCol>
                <a:gridCol w="1161865">
                  <a:extLst>
                    <a:ext uri="{9D8B030D-6E8A-4147-A177-3AD203B41FA5}">
                      <a16:colId xmlns:a16="http://schemas.microsoft.com/office/drawing/2014/main" val="456451985"/>
                    </a:ext>
                  </a:extLst>
                </a:gridCol>
                <a:gridCol w="1161865">
                  <a:extLst>
                    <a:ext uri="{9D8B030D-6E8A-4147-A177-3AD203B41FA5}">
                      <a16:colId xmlns:a16="http://schemas.microsoft.com/office/drawing/2014/main" val="78691239"/>
                    </a:ext>
                  </a:extLst>
                </a:gridCol>
                <a:gridCol w="1161865">
                  <a:extLst>
                    <a:ext uri="{9D8B030D-6E8A-4147-A177-3AD203B41FA5}">
                      <a16:colId xmlns:a16="http://schemas.microsoft.com/office/drawing/2014/main" val="3437928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209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44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081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9968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523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412A2F1-D15C-3441-80C4-4267590D6FCA}"/>
              </a:ext>
            </a:extLst>
          </p:cNvPr>
          <p:cNvSpPr txBox="1"/>
          <p:nvPr/>
        </p:nvSpPr>
        <p:spPr>
          <a:xfrm>
            <a:off x="1019410" y="4367814"/>
            <a:ext cx="58203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How to visualize?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Which features are correlated?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Which features are most significant to describe the data?</a:t>
            </a:r>
          </a:p>
        </p:txBody>
      </p:sp>
    </p:spTree>
    <p:extLst>
      <p:ext uri="{BB962C8B-B14F-4D97-AF65-F5344CB8AC3E}">
        <p14:creationId xmlns:p14="http://schemas.microsoft.com/office/powerpoint/2010/main" val="335985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0D76-6C60-484C-972A-18B4299F0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615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The requirement of better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E2F68-AFC8-DC4A-B47F-2F5E42776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/>
              <a:t>To find patterns </a:t>
            </a:r>
            <a:r>
              <a:rPr lang="en-US" sz="2000" dirty="0">
                <a:sym typeface="Wingdings" pitchFamily="2" charset="2"/>
              </a:rPr>
              <a:t> higher resolution of data  spread out across each dimension</a:t>
            </a:r>
          </a:p>
          <a:p>
            <a:pPr>
              <a:buFont typeface="Wingdings" pitchFamily="2" charset="2"/>
              <a:buChar char="§"/>
            </a:pPr>
            <a:endParaRPr lang="en-US" sz="2000" dirty="0">
              <a:sym typeface="Wingdings" pitchFamily="2" charset="2"/>
            </a:endParaRP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sym typeface="Wingdings" pitchFamily="2" charset="2"/>
              </a:rPr>
              <a:t>Want dimensions to be independent  avoid redundancy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E604A-CCF9-AD41-BAFE-708AB376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82D4-2F62-C740-98F5-1772CD033BF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60081-DA9C-7D4C-932F-972C150FE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81113-F9EE-0D41-BF80-779676F22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C6CE1-5EA6-FB44-A536-CFDD0B8BA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D230B-E0EB-0F41-91AF-C3EFB359A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662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What does PCA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2BB83-B870-5C4F-A55A-6D38FA5F7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672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PCA finds a new set of dimensions such that all dimensions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Are orthogonal (guarantee </a:t>
            </a:r>
            <a:r>
              <a:rPr lang="en-US" sz="2000" dirty="0">
                <a:solidFill>
                  <a:srgbClr val="0070C0"/>
                </a:solidFill>
              </a:rPr>
              <a:t>independency</a:t>
            </a:r>
            <a:r>
              <a:rPr lang="en-US" sz="2000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Are ranked according to the variance of data along them (so that more </a:t>
            </a:r>
            <a:r>
              <a:rPr lang="en-US" sz="2000" dirty="0">
                <a:solidFill>
                  <a:srgbClr val="0070C0"/>
                </a:solidFill>
              </a:rPr>
              <a:t>important</a:t>
            </a:r>
            <a:r>
              <a:rPr lang="en-US" sz="2000" dirty="0"/>
              <a:t> dimensions occur first)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EBDF4-9CE8-064A-A23B-1AFE25163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82D4-2F62-C740-98F5-1772CD033BF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31DD9-DAD3-9C47-B43A-30DEF961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484F8-0D39-4246-8546-CC47C2D8F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23CCB4-6D85-234F-BD2D-9606717F7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99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244FF-CB78-7748-81CA-BB9F312CB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494"/>
            <a:ext cx="10515600" cy="99631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 simple example: reduce from 2-d to 1-d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0B1CB-9B81-2944-9E6A-E66901166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82D4-2F62-C740-98F5-1772CD033BF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EA0A0-5399-134E-B961-780E92C9D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C4CD4-245E-234F-9774-2005185AD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8E0210-D6DE-6544-A408-E7341E11E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D4C768D5-07CB-8D48-951E-85B239CC06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6964447"/>
                  </p:ext>
                </p:extLst>
              </p:nvPr>
            </p:nvGraphicFramePr>
            <p:xfrm>
              <a:off x="838200" y="1275715"/>
              <a:ext cx="8133055" cy="1651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61865">
                      <a:extLst>
                        <a:ext uri="{9D8B030D-6E8A-4147-A177-3AD203B41FA5}">
                          <a16:colId xmlns:a16="http://schemas.microsoft.com/office/drawing/2014/main" val="2524138506"/>
                        </a:ext>
                      </a:extLst>
                    </a:gridCol>
                    <a:gridCol w="1161865">
                      <a:extLst>
                        <a:ext uri="{9D8B030D-6E8A-4147-A177-3AD203B41FA5}">
                          <a16:colId xmlns:a16="http://schemas.microsoft.com/office/drawing/2014/main" val="4224250060"/>
                        </a:ext>
                      </a:extLst>
                    </a:gridCol>
                    <a:gridCol w="1161865">
                      <a:extLst>
                        <a:ext uri="{9D8B030D-6E8A-4147-A177-3AD203B41FA5}">
                          <a16:colId xmlns:a16="http://schemas.microsoft.com/office/drawing/2014/main" val="1914249594"/>
                        </a:ext>
                      </a:extLst>
                    </a:gridCol>
                    <a:gridCol w="1161865">
                      <a:extLst>
                        <a:ext uri="{9D8B030D-6E8A-4147-A177-3AD203B41FA5}">
                          <a16:colId xmlns:a16="http://schemas.microsoft.com/office/drawing/2014/main" val="3806384887"/>
                        </a:ext>
                      </a:extLst>
                    </a:gridCol>
                    <a:gridCol w="1161865">
                      <a:extLst>
                        <a:ext uri="{9D8B030D-6E8A-4147-A177-3AD203B41FA5}">
                          <a16:colId xmlns:a16="http://schemas.microsoft.com/office/drawing/2014/main" val="2023611927"/>
                        </a:ext>
                      </a:extLst>
                    </a:gridCol>
                    <a:gridCol w="1161865">
                      <a:extLst>
                        <a:ext uri="{9D8B030D-6E8A-4147-A177-3AD203B41FA5}">
                          <a16:colId xmlns:a16="http://schemas.microsoft.com/office/drawing/2014/main" val="1782808967"/>
                        </a:ext>
                      </a:extLst>
                    </a:gridCol>
                    <a:gridCol w="1161865">
                      <a:extLst>
                        <a:ext uri="{9D8B030D-6E8A-4147-A177-3AD203B41FA5}">
                          <a16:colId xmlns:a16="http://schemas.microsoft.com/office/drawing/2014/main" val="2342207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Bird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Bird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Bird 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Bird 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Bird 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Bird 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43539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Weight,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7919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Wingspan,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147358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D4C768D5-07CB-8D48-951E-85B239CC06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6964447"/>
                  </p:ext>
                </p:extLst>
              </p:nvPr>
            </p:nvGraphicFramePr>
            <p:xfrm>
              <a:off x="838200" y="1275715"/>
              <a:ext cx="8133055" cy="1651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61865">
                      <a:extLst>
                        <a:ext uri="{9D8B030D-6E8A-4147-A177-3AD203B41FA5}">
                          <a16:colId xmlns:a16="http://schemas.microsoft.com/office/drawing/2014/main" val="2524138506"/>
                        </a:ext>
                      </a:extLst>
                    </a:gridCol>
                    <a:gridCol w="1161865">
                      <a:extLst>
                        <a:ext uri="{9D8B030D-6E8A-4147-A177-3AD203B41FA5}">
                          <a16:colId xmlns:a16="http://schemas.microsoft.com/office/drawing/2014/main" val="4224250060"/>
                        </a:ext>
                      </a:extLst>
                    </a:gridCol>
                    <a:gridCol w="1161865">
                      <a:extLst>
                        <a:ext uri="{9D8B030D-6E8A-4147-A177-3AD203B41FA5}">
                          <a16:colId xmlns:a16="http://schemas.microsoft.com/office/drawing/2014/main" val="1914249594"/>
                        </a:ext>
                      </a:extLst>
                    </a:gridCol>
                    <a:gridCol w="1161865">
                      <a:extLst>
                        <a:ext uri="{9D8B030D-6E8A-4147-A177-3AD203B41FA5}">
                          <a16:colId xmlns:a16="http://schemas.microsoft.com/office/drawing/2014/main" val="3806384887"/>
                        </a:ext>
                      </a:extLst>
                    </a:gridCol>
                    <a:gridCol w="1161865">
                      <a:extLst>
                        <a:ext uri="{9D8B030D-6E8A-4147-A177-3AD203B41FA5}">
                          <a16:colId xmlns:a16="http://schemas.microsoft.com/office/drawing/2014/main" val="2023611927"/>
                        </a:ext>
                      </a:extLst>
                    </a:gridCol>
                    <a:gridCol w="1161865">
                      <a:extLst>
                        <a:ext uri="{9D8B030D-6E8A-4147-A177-3AD203B41FA5}">
                          <a16:colId xmlns:a16="http://schemas.microsoft.com/office/drawing/2014/main" val="1782808967"/>
                        </a:ext>
                      </a:extLst>
                    </a:gridCol>
                    <a:gridCol w="1161865">
                      <a:extLst>
                        <a:ext uri="{9D8B030D-6E8A-4147-A177-3AD203B41FA5}">
                          <a16:colId xmlns:a16="http://schemas.microsoft.com/office/drawing/2014/main" val="2342207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Bird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Bird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Bird 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Bird 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Bird 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Bird 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435395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7" t="-60784" r="-596739" b="-1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791981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7" t="-160784" r="-596739" b="-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1473581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4173D6-E839-524F-B460-CB7D08A3D3FF}"/>
              </a:ext>
            </a:extLst>
          </p:cNvPr>
          <p:cNvCxnSpPr/>
          <p:nvPr/>
        </p:nvCxnSpPr>
        <p:spPr>
          <a:xfrm flipV="1">
            <a:off x="2329180" y="3336924"/>
            <a:ext cx="0" cy="25806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F6DB80-5443-C243-B78B-E7E4EF47BB76}"/>
              </a:ext>
            </a:extLst>
          </p:cNvPr>
          <p:cNvCxnSpPr>
            <a:cxnSpLocks/>
          </p:cNvCxnSpPr>
          <p:nvPr/>
        </p:nvCxnSpPr>
        <p:spPr>
          <a:xfrm>
            <a:off x="1724660" y="5368924"/>
            <a:ext cx="46278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86FF31C-69EF-5F43-AB69-7D82EE1E7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960" y="2704466"/>
            <a:ext cx="2937933" cy="308483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6A5A8CE-EC4D-EE43-AA5C-52FB8D66ABD5}"/>
              </a:ext>
            </a:extLst>
          </p:cNvPr>
          <p:cNvSpPr/>
          <p:nvPr/>
        </p:nvSpPr>
        <p:spPr>
          <a:xfrm>
            <a:off x="2644140" y="4972684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DB7110-4205-BA41-BA04-3431EBDC64D4}"/>
              </a:ext>
            </a:extLst>
          </p:cNvPr>
          <p:cNvSpPr/>
          <p:nvPr/>
        </p:nvSpPr>
        <p:spPr>
          <a:xfrm>
            <a:off x="2989582" y="4322445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3E7148-7590-6445-99DF-A1DA4A609835}"/>
              </a:ext>
            </a:extLst>
          </p:cNvPr>
          <p:cNvSpPr/>
          <p:nvPr/>
        </p:nvSpPr>
        <p:spPr>
          <a:xfrm>
            <a:off x="3350260" y="4230052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CD4432-8A8D-914A-8972-7370B7FFC939}"/>
              </a:ext>
            </a:extLst>
          </p:cNvPr>
          <p:cNvSpPr/>
          <p:nvPr/>
        </p:nvSpPr>
        <p:spPr>
          <a:xfrm>
            <a:off x="4602467" y="3428841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9AC6E5-12DF-1446-9708-2D3FFE03473B}"/>
              </a:ext>
            </a:extLst>
          </p:cNvPr>
          <p:cNvSpPr/>
          <p:nvPr/>
        </p:nvSpPr>
        <p:spPr>
          <a:xfrm>
            <a:off x="5039360" y="2981325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2DC865-706E-C140-80D3-EBAC2C9D3E3E}"/>
              </a:ext>
            </a:extLst>
          </p:cNvPr>
          <p:cNvSpPr/>
          <p:nvPr/>
        </p:nvSpPr>
        <p:spPr>
          <a:xfrm>
            <a:off x="5473700" y="3857622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87391A-DCEF-8045-9E20-461FBDFD94F9}"/>
                  </a:ext>
                </a:extLst>
              </p:cNvPr>
              <p:cNvSpPr txBox="1"/>
              <p:nvPr/>
            </p:nvSpPr>
            <p:spPr>
              <a:xfrm>
                <a:off x="9276926" y="1668958"/>
                <a:ext cx="1143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=5.833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87391A-DCEF-8045-9E20-461FBDFD9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926" y="1668958"/>
                <a:ext cx="1143968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FFD5D51-C1E5-BF45-9769-F359A8F74685}"/>
                  </a:ext>
                </a:extLst>
              </p:cNvPr>
              <p:cNvSpPr txBox="1"/>
              <p:nvPr/>
            </p:nvSpPr>
            <p:spPr>
              <a:xfrm>
                <a:off x="9276926" y="2048368"/>
                <a:ext cx="1149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=3.633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FFD5D51-C1E5-BF45-9769-F359A8F74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926" y="2048368"/>
                <a:ext cx="1149289" cy="276999"/>
              </a:xfrm>
              <a:prstGeom prst="rect">
                <a:avLst/>
              </a:prstGeom>
              <a:blipFill>
                <a:blip r:embed="rId6"/>
                <a:stretch>
                  <a:fillRect l="-3261" r="-326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4CCF0D-498B-9349-B2F3-B5CE2F2052A6}"/>
                  </a:ext>
                </a:extLst>
              </p:cNvPr>
              <p:cNvSpPr txBox="1"/>
              <p:nvPr/>
            </p:nvSpPr>
            <p:spPr>
              <a:xfrm>
                <a:off x="10726565" y="1650544"/>
                <a:ext cx="1136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=4.355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4CCF0D-498B-9349-B2F3-B5CE2F205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565" y="1650544"/>
                <a:ext cx="1136208" cy="276999"/>
              </a:xfrm>
              <a:prstGeom prst="rect">
                <a:avLst/>
              </a:prstGeom>
              <a:blipFill>
                <a:blip r:embed="rId7"/>
                <a:stretch>
                  <a:fillRect l="-2222" r="-444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2DF374-A256-1444-87E3-6351DF19B5C0}"/>
                  </a:ext>
                </a:extLst>
              </p:cNvPr>
              <p:cNvSpPr txBox="1"/>
              <p:nvPr/>
            </p:nvSpPr>
            <p:spPr>
              <a:xfrm>
                <a:off x="10745893" y="2029643"/>
                <a:ext cx="11415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=1.768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2DF374-A256-1444-87E3-6351DF19B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5893" y="2029643"/>
                <a:ext cx="1141531" cy="276999"/>
              </a:xfrm>
              <a:prstGeom prst="rect">
                <a:avLst/>
              </a:prstGeom>
              <a:blipFill>
                <a:blip r:embed="rId8"/>
                <a:stretch>
                  <a:fillRect l="-1099" r="-329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298CA35-0714-E54E-9D1C-3BD6099F7093}"/>
              </a:ext>
            </a:extLst>
          </p:cNvPr>
          <p:cNvSpPr txBox="1"/>
          <p:nvPr/>
        </p:nvSpPr>
        <p:spPr>
          <a:xfrm>
            <a:off x="5961504" y="5447139"/>
            <a:ext cx="62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Weight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775DBF-564D-134E-9A48-25F972D55F4E}"/>
              </a:ext>
            </a:extLst>
          </p:cNvPr>
          <p:cNvSpPr txBox="1"/>
          <p:nvPr/>
        </p:nvSpPr>
        <p:spPr>
          <a:xfrm>
            <a:off x="1539214" y="3264961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Wingspan</a:t>
            </a:r>
          </a:p>
        </p:txBody>
      </p:sp>
    </p:spTree>
    <p:extLst>
      <p:ext uri="{BB962C8B-B14F-4D97-AF65-F5344CB8AC3E}">
        <p14:creationId xmlns:p14="http://schemas.microsoft.com/office/powerpoint/2010/main" val="87092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B5512-1891-A44E-9E03-996DAE90C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391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Normalize the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3FAE4-3CDA-1A40-8910-428506BE6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82D4-2F62-C740-98F5-1772CD033BF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24927-7593-224B-989F-0DA216183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78FB3-C7DE-4849-9325-DFD39859F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E6770-A678-8C4D-8F9E-3F23748C65EE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FB537-E97B-894E-B9DD-699E66F6B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36B5D6-4467-F74C-B8EB-05C50C97D353}"/>
              </a:ext>
            </a:extLst>
          </p:cNvPr>
          <p:cNvCxnSpPr>
            <a:cxnSpLocks/>
          </p:cNvCxnSpPr>
          <p:nvPr/>
        </p:nvCxnSpPr>
        <p:spPr>
          <a:xfrm flipV="1">
            <a:off x="5897878" y="1913172"/>
            <a:ext cx="0" cy="36425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F0F04-C014-934D-996D-1B6938E5E3F1}"/>
              </a:ext>
            </a:extLst>
          </p:cNvPr>
          <p:cNvCxnSpPr>
            <a:cxnSpLocks/>
          </p:cNvCxnSpPr>
          <p:nvPr/>
        </p:nvCxnSpPr>
        <p:spPr>
          <a:xfrm>
            <a:off x="3738880" y="3894372"/>
            <a:ext cx="46278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BC58074-5D71-D945-9006-A5FC4F6E6A9A}"/>
              </a:ext>
            </a:extLst>
          </p:cNvPr>
          <p:cNvSpPr/>
          <p:nvPr/>
        </p:nvSpPr>
        <p:spPr>
          <a:xfrm>
            <a:off x="4460240" y="4707254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34696BD-2E8B-4744-9DF5-6FA061F9F00D}"/>
              </a:ext>
            </a:extLst>
          </p:cNvPr>
          <p:cNvSpPr/>
          <p:nvPr/>
        </p:nvSpPr>
        <p:spPr>
          <a:xfrm>
            <a:off x="4805682" y="4057015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A71B09-3A62-4043-9484-DE03954D8ED1}"/>
              </a:ext>
            </a:extLst>
          </p:cNvPr>
          <p:cNvSpPr/>
          <p:nvPr/>
        </p:nvSpPr>
        <p:spPr>
          <a:xfrm>
            <a:off x="5166360" y="3964622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1F568E-3956-D44C-97DC-4B60FFEAFB3E}"/>
              </a:ext>
            </a:extLst>
          </p:cNvPr>
          <p:cNvSpPr/>
          <p:nvPr/>
        </p:nvSpPr>
        <p:spPr>
          <a:xfrm>
            <a:off x="6418567" y="3163411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910EB0-AB92-1B43-A7DF-3679C721FAB6}"/>
              </a:ext>
            </a:extLst>
          </p:cNvPr>
          <p:cNvSpPr/>
          <p:nvPr/>
        </p:nvSpPr>
        <p:spPr>
          <a:xfrm>
            <a:off x="6855460" y="2715895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B58BD81-E199-3E41-876E-A6820133D321}"/>
              </a:ext>
            </a:extLst>
          </p:cNvPr>
          <p:cNvSpPr/>
          <p:nvPr/>
        </p:nvSpPr>
        <p:spPr>
          <a:xfrm>
            <a:off x="7289800" y="3592192"/>
            <a:ext cx="142240" cy="1422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AEEFFAFC-61AB-3A42-A588-BBD1721454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7743465"/>
                  </p:ext>
                </p:extLst>
              </p:nvPr>
            </p:nvGraphicFramePr>
            <p:xfrm>
              <a:off x="378953" y="1265045"/>
              <a:ext cx="4685619" cy="13590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18997">
                      <a:extLst>
                        <a:ext uri="{9D8B030D-6E8A-4147-A177-3AD203B41FA5}">
                          <a16:colId xmlns:a16="http://schemas.microsoft.com/office/drawing/2014/main" val="1431850100"/>
                        </a:ext>
                      </a:extLst>
                    </a:gridCol>
                    <a:gridCol w="1250431">
                      <a:extLst>
                        <a:ext uri="{9D8B030D-6E8A-4147-A177-3AD203B41FA5}">
                          <a16:colId xmlns:a16="http://schemas.microsoft.com/office/drawing/2014/main" val="3525347092"/>
                        </a:ext>
                      </a:extLst>
                    </a:gridCol>
                    <a:gridCol w="1250431">
                      <a:extLst>
                        <a:ext uri="{9D8B030D-6E8A-4147-A177-3AD203B41FA5}">
                          <a16:colId xmlns:a16="http://schemas.microsoft.com/office/drawing/2014/main" val="459517306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631130171"/>
                        </a:ext>
                      </a:extLst>
                    </a:gridCol>
                  </a:tblGrid>
                  <a:tr h="270961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Bird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Bird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14174040"/>
                      </a:ext>
                    </a:extLst>
                  </a:tr>
                  <a:tr h="2709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Weight,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10−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11−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7830906"/>
                      </a:ext>
                    </a:extLst>
                  </a:tr>
                  <a:tr h="2709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Wingspan,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6−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086109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AEEFFAFC-61AB-3A42-A588-BBD1721454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7743465"/>
                  </p:ext>
                </p:extLst>
              </p:nvPr>
            </p:nvGraphicFramePr>
            <p:xfrm>
              <a:off x="378953" y="1265045"/>
              <a:ext cx="4685619" cy="13590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18997">
                      <a:extLst>
                        <a:ext uri="{9D8B030D-6E8A-4147-A177-3AD203B41FA5}">
                          <a16:colId xmlns:a16="http://schemas.microsoft.com/office/drawing/2014/main" val="1431850100"/>
                        </a:ext>
                      </a:extLst>
                    </a:gridCol>
                    <a:gridCol w="1250431">
                      <a:extLst>
                        <a:ext uri="{9D8B030D-6E8A-4147-A177-3AD203B41FA5}">
                          <a16:colId xmlns:a16="http://schemas.microsoft.com/office/drawing/2014/main" val="3525347092"/>
                        </a:ext>
                      </a:extLst>
                    </a:gridCol>
                    <a:gridCol w="1250431">
                      <a:extLst>
                        <a:ext uri="{9D8B030D-6E8A-4147-A177-3AD203B41FA5}">
                          <a16:colId xmlns:a16="http://schemas.microsoft.com/office/drawing/2014/main" val="459517306"/>
                        </a:ext>
                      </a:extLst>
                    </a:gridCol>
                    <a:gridCol w="365760">
                      <a:extLst>
                        <a:ext uri="{9D8B030D-6E8A-4147-A177-3AD203B41FA5}">
                          <a16:colId xmlns:a16="http://schemas.microsoft.com/office/drawing/2014/main" val="263113017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Bird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Bird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14174040"/>
                      </a:ext>
                    </a:extLst>
                  </a:tr>
                  <a:tr h="5271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59524" r="-15694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6939" t="-59524" r="-13061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4444" t="-59524" r="-2929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7830906"/>
                      </a:ext>
                    </a:extLst>
                  </a:tr>
                  <a:tr h="5271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59524" r="-156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6939" t="-159524" r="-1306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4444" t="-159524" r="-292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086109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C4A9DA2-6D24-544D-9750-4BF76BC3CB6E}"/>
              </a:ext>
            </a:extLst>
          </p:cNvPr>
          <p:cNvSpPr txBox="1"/>
          <p:nvPr/>
        </p:nvSpPr>
        <p:spPr>
          <a:xfrm>
            <a:off x="7190432" y="1215037"/>
            <a:ext cx="4506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Goal: Find a dimension that best describe the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BAFF9C-ED60-3A40-BE81-0A93BA8F8845}"/>
              </a:ext>
            </a:extLst>
          </p:cNvPr>
          <p:cNvSpPr txBox="1"/>
          <p:nvPr/>
        </p:nvSpPr>
        <p:spPr>
          <a:xfrm>
            <a:off x="7990116" y="1574618"/>
            <a:ext cx="3984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I.e., characterize as much variance as possible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360E56-94D6-8449-9188-222D891D4A82}"/>
              </a:ext>
            </a:extLst>
          </p:cNvPr>
          <p:cNvSpPr txBox="1"/>
          <p:nvPr/>
        </p:nvSpPr>
        <p:spPr>
          <a:xfrm>
            <a:off x="7990116" y="1932197"/>
            <a:ext cx="4130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I.e., let data points spread along that dimension as much as possible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6B28B2-22E5-8D49-9B1B-C875A2269414}"/>
              </a:ext>
            </a:extLst>
          </p:cNvPr>
          <p:cNvSpPr txBox="1"/>
          <p:nvPr/>
        </p:nvSpPr>
        <p:spPr>
          <a:xfrm>
            <a:off x="8153400" y="3968362"/>
            <a:ext cx="62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Weight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A25B30-C5DC-594B-BE69-2142E144F5D3}"/>
              </a:ext>
            </a:extLst>
          </p:cNvPr>
          <p:cNvSpPr txBox="1"/>
          <p:nvPr/>
        </p:nvSpPr>
        <p:spPr>
          <a:xfrm>
            <a:off x="5095214" y="1833390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Wingspan</a:t>
            </a:r>
          </a:p>
        </p:txBody>
      </p:sp>
    </p:spTree>
    <p:extLst>
      <p:ext uri="{BB962C8B-B14F-4D97-AF65-F5344CB8AC3E}">
        <p14:creationId xmlns:p14="http://schemas.microsoft.com/office/powerpoint/2010/main" val="372481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2120</Words>
  <Application>Microsoft Macintosh PowerPoint</Application>
  <PresentationFormat>Widescreen</PresentationFormat>
  <Paragraphs>473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Apple Symbols</vt:lpstr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Lecture 19: Principal Component Analysis</vt:lpstr>
      <vt:lpstr>Outline</vt:lpstr>
      <vt:lpstr>What is principal component analysis (PCA)?</vt:lpstr>
      <vt:lpstr>Motivation Example A</vt:lpstr>
      <vt:lpstr>Motivation Example A</vt:lpstr>
      <vt:lpstr>The requirement of better data analysis</vt:lpstr>
      <vt:lpstr>What does PCA do?</vt:lpstr>
      <vt:lpstr>A simple example: reduce from 2-d to 1-d</vt:lpstr>
      <vt:lpstr>Normalize the data</vt:lpstr>
      <vt:lpstr>Find a good dimension to project</vt:lpstr>
      <vt:lpstr>Maximize the sum of square of projections</vt:lpstr>
      <vt:lpstr>PC1 and PC2</vt:lpstr>
      <vt:lpstr>Rotate onto the new basis </vt:lpstr>
      <vt:lpstr>How to compute principal components?</vt:lpstr>
      <vt:lpstr>How to compute principal components (cont.)</vt:lpstr>
      <vt:lpstr>Linear algebra reviews</vt:lpstr>
      <vt:lpstr>Linear algebra reviews (cont.)</vt:lpstr>
      <vt:lpstr>Eigenvalues and eigenvectors of covariance matrix</vt:lpstr>
      <vt:lpstr>Finding eigenvalues and eigenvectors in Python</vt:lpstr>
      <vt:lpstr>Reduce to k dimensions</vt:lpstr>
      <vt:lpstr>Covariance matrix of the transformed data</vt:lpstr>
      <vt:lpstr>Another method of PCA</vt:lpstr>
      <vt:lpstr>Summary: procedures of performing PCA</vt:lpstr>
      <vt:lpstr>Applications of PCA</vt:lpstr>
      <vt:lpstr>Applications of PCA</vt:lpstr>
      <vt:lpstr>Eigenface</vt:lpstr>
      <vt:lpstr>Next lecture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19: Principal Component Analysis</dc:title>
  <dc:creator>Yang Xu</dc:creator>
  <cp:lastModifiedBy>Yang Xu</cp:lastModifiedBy>
  <cp:revision>428</cp:revision>
  <dcterms:created xsi:type="dcterms:W3CDTF">2018-11-05T04:59:14Z</dcterms:created>
  <dcterms:modified xsi:type="dcterms:W3CDTF">2018-11-08T08:55:53Z</dcterms:modified>
</cp:coreProperties>
</file>